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75" r:id="rId3"/>
    <p:sldId id="289" r:id="rId4"/>
    <p:sldId id="290" r:id="rId5"/>
    <p:sldId id="278" r:id="rId6"/>
    <p:sldId id="287" r:id="rId7"/>
    <p:sldId id="288" r:id="rId8"/>
    <p:sldId id="285" r:id="rId9"/>
    <p:sldId id="28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21ACCD-AC10-44C4-B0E6-B344BAE526E8}">
          <p14:sldIdLst>
            <p14:sldId id="264"/>
            <p14:sldId id="275"/>
            <p14:sldId id="289"/>
            <p14:sldId id="290"/>
            <p14:sldId id="278"/>
            <p14:sldId id="287"/>
            <p14:sldId id="288"/>
            <p14:sldId id="285"/>
            <p14:sldId id="286"/>
          </p14:sldIdLst>
        </p14:section>
        <p14:section name="Раздел без заголовка" id="{FB753413-2F1E-45E2-B3C6-271F5F62347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скова Надежда Сергеевна" initials="ЛНС" lastIdx="17" clrIdx="0">
    <p:extLst>
      <p:ext uri="{19B8F6BF-5375-455C-9EA6-DF929625EA0E}">
        <p15:presenceInfo xmlns:p15="http://schemas.microsoft.com/office/powerpoint/2012/main" userId="S-1-5-21-2683789610-3653154336-1241244227-608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D5F"/>
    <a:srgbClr val="2C4153"/>
    <a:srgbClr val="46966E"/>
    <a:srgbClr val="2BA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9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2.7046500000000001E-2"/>
          <c:y val="0.118211"/>
          <c:w val="0.96795399999999998"/>
          <c:h val="0.700771999999999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25852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0" i="0" u="none" strike="noStrike">
                      <a:solidFill>
                        <a:schemeClr val="bg1"/>
                      </a:solidFill>
                      <a:latin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96B-4E81-A9F1-4D888419E31E}"/>
                </c:ext>
              </c:extLst>
            </c:dLbl>
            <c:dLbl>
              <c:idx val="1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0" i="0" u="none" strike="noStrike">
                      <a:solidFill>
                        <a:schemeClr val="bg1"/>
                      </a:solidFill>
                      <a:latin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96B-4E81-A9F1-4D888419E31E}"/>
                </c:ext>
              </c:extLst>
            </c:dLbl>
            <c:dLbl>
              <c:idx val="2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0" i="0" u="none" strike="noStrike">
                      <a:solidFill>
                        <a:schemeClr val="bg1"/>
                      </a:solidFill>
                      <a:latin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96B-4E81-A9F1-4D888419E31E}"/>
                </c:ext>
              </c:extLst>
            </c:dLbl>
            <c:dLbl>
              <c:idx val="3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0" i="0" u="none" strike="noStrike">
                      <a:solidFill>
                        <a:schemeClr val="bg1"/>
                      </a:solidFill>
                      <a:latin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96B-4E81-A9F1-4D888419E31E}"/>
                </c:ext>
              </c:extLst>
            </c:dLbl>
            <c:dLbl>
              <c:idx val="4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0" i="0" u="none" strike="noStrike">
                      <a:solidFill>
                        <a:schemeClr val="bg1"/>
                      </a:solidFill>
                      <a:latin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96B-4E81-A9F1-4D888419E31E}"/>
                </c:ext>
              </c:extLst>
            </c:dLbl>
            <c:dLbl>
              <c:idx val="5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0" i="0" u="none" strike="noStrike">
                      <a:solidFill>
                        <a:schemeClr val="bg1"/>
                      </a:solidFill>
                      <a:latin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96B-4E81-A9F1-4D888419E31E}"/>
                </c:ext>
              </c:extLst>
            </c:dLbl>
            <c:dLbl>
              <c:idx val="6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0" i="0" u="none" strike="noStrike">
                      <a:solidFill>
                        <a:schemeClr val="bg1"/>
                      </a:solidFill>
                      <a:latin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96B-4E81-A9F1-4D888419E31E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4072</c:v>
                </c:pt>
                <c:pt idx="1">
                  <c:v>5612</c:v>
                </c:pt>
                <c:pt idx="2">
                  <c:v>7802</c:v>
                </c:pt>
                <c:pt idx="3">
                  <c:v>8573</c:v>
                </c:pt>
                <c:pt idx="4">
                  <c:v>9001</c:v>
                </c:pt>
                <c:pt idx="5">
                  <c:v>9052</c:v>
                </c:pt>
                <c:pt idx="6">
                  <c:v>8300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11-41A6-A586-ECC49B382D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strCache>
            </c:strRef>
          </c:cat>
          <c:val>
            <c:numRef>
              <c:f>Sheet1!$C$2:$C$8</c:f>
            </c:numRef>
          </c:val>
          <c:extLst>
            <c:ext xmlns:c16="http://schemas.microsoft.com/office/drawing/2014/chart" uri="{C3380CC4-5D6E-409C-BE32-E72D297353CC}">
              <c16:uniqueId val="{00000001-E411-41A6-A586-ECC49B382D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7CBBD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strCache>
            </c:strRef>
          </c:cat>
          <c:val>
            <c:numRef>
              <c:f>Sheet1!$D$2:$D$8</c:f>
            </c:numRef>
          </c:val>
          <c:extLst>
            <c:ext xmlns:c16="http://schemas.microsoft.com/office/drawing/2014/chart" uri="{C3380CC4-5D6E-409C-BE32-E72D297353CC}">
              <c16:uniqueId val="{00000002-E411-41A6-A586-ECC49B382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2094734552"/>
        <c:crosses val="autoZero"/>
        <c:crossBetween val="between"/>
        <c:majorUnit val="2500"/>
        <c:minorUnit val="125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4ABF3-47A6-42EF-ADA4-A6196765A67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F5086-B7D9-429A-B276-AA5FEE15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1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330C-0318-4032-BC4B-259AE6E24D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73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948FB-ECC9-4D70-A9E4-14D7F60F97E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76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948FB-ECC9-4D70-A9E4-14D7F60F97E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97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05D8-AE26-4774-B967-8AFE507A11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93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948FB-ECC9-4D70-A9E4-14D7F60F97E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1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0957-A816-4CF1-8DA0-73163DC05561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6F58-29D7-4D6B-977D-27758C8D7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9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0957-A816-4CF1-8DA0-73163DC05561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6F58-29D7-4D6B-977D-27758C8D7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46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0957-A816-4CF1-8DA0-73163DC05561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6F58-29D7-4D6B-977D-27758C8D7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564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01649" y="91023"/>
            <a:ext cx="12002840" cy="4215197"/>
            <a:chOff x="135532" y="134847"/>
            <a:chExt cx="16003787" cy="6244736"/>
          </a:xfrm>
        </p:grpSpPr>
        <p:pic>
          <p:nvPicPr>
            <p:cNvPr id="48" name="lukas-neasi-65744.jpg" descr="lukas-neasi-6574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5532" y="134847"/>
              <a:ext cx="5628879" cy="4822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9080" y="1133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49" name="niklas-hamann-578338-unsplash.jpg" descr="niklas-hamann-578338-unsplash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0952" y="2835324"/>
              <a:ext cx="6586142" cy="3504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62" y="0"/>
                  </a:moveTo>
                  <a:lnTo>
                    <a:pt x="0" y="13765"/>
                  </a:lnTo>
                  <a:lnTo>
                    <a:pt x="21600" y="21600"/>
                  </a:lnTo>
                  <a:lnTo>
                    <a:pt x="16062" y="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50" name="vyacheslav-argenberg-422451.jpg" descr="vyacheslav-argenberg-422451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269259" y="139422"/>
              <a:ext cx="4300142" cy="6196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277" y="19"/>
                  </a:lnTo>
                  <a:lnTo>
                    <a:pt x="0" y="8988"/>
                  </a:lnTo>
                  <a:lnTo>
                    <a:pt x="8698" y="21600"/>
                  </a:lnTo>
                  <a:lnTo>
                    <a:pt x="21600" y="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51" name="martin-sattler-220209.jpg" descr="martin-sattler-220209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49157" y="213335"/>
              <a:ext cx="5936060" cy="616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57" y="0"/>
                  </a:moveTo>
                  <a:lnTo>
                    <a:pt x="0" y="21600"/>
                  </a:lnTo>
                  <a:lnTo>
                    <a:pt x="21600" y="9456"/>
                  </a:lnTo>
                  <a:lnTo>
                    <a:pt x="9357" y="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52" name="1363799310_progulka-po-baykalu-18.jpg" descr="1363799310_progulka-po-baykalu-18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891315" y="137623"/>
              <a:ext cx="6248004" cy="357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2"/>
                  </a:lnTo>
                  <a:lnTo>
                    <a:pt x="11950" y="16667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53" name="steve-halama-369633.jpg" descr="steve-halama-369633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53390" y="3049637"/>
              <a:ext cx="4875610" cy="263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67" y="0"/>
                  </a:moveTo>
                  <a:lnTo>
                    <a:pt x="0" y="9385"/>
                  </a:lnTo>
                  <a:lnTo>
                    <a:pt x="21600" y="21600"/>
                  </a:lnTo>
                  <a:lnTo>
                    <a:pt x="21600" y="6844"/>
                  </a:lnTo>
                  <a:lnTo>
                    <a:pt x="8767" y="0"/>
                  </a:lnTo>
                  <a:close/>
                </a:path>
              </a:pathLst>
            </a:custGeom>
            <a:ln w="12700">
              <a:miter lim="400000"/>
            </a:ln>
          </p:spPr>
        </p:pic>
      </p:grpSp>
      <p:sp>
        <p:nvSpPr>
          <p:cNvPr id="12" name="Текст заголовка">
            <a:extLst>
              <a:ext uri="{FF2B5EF4-FFF2-40B4-BE49-F238E27FC236}">
                <a16:creationId xmlns:a16="http://schemas.microsoft.com/office/drawing/2014/main" id="{6B8CEF6E-483B-014C-8A4E-A03E4B6AFA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63938" y="4688630"/>
            <a:ext cx="9193897" cy="10714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3713" b="1" i="0" baseline="0">
                <a:solidFill>
                  <a:srgbClr val="0B503F"/>
                </a:solidFill>
                <a:latin typeface="Arial"/>
                <a:ea typeface="Navigo"/>
                <a:cs typeface="Arial"/>
                <a:sym typeface="Navigo"/>
              </a:defRPr>
            </a:lvl1pPr>
          </a:lstStyle>
          <a:p>
            <a:r>
              <a:rPr lang="ru-RU" b="1" dirty="0">
                <a:latin typeface="Navigo" panose="02070503070706040303" pitchFamily="18" charset="0"/>
                <a:ea typeface="Navigo" panose="02070503070706040303" pitchFamily="18" charset="0"/>
              </a:rPr>
              <a:t>Заголовок титульной страницы</a:t>
            </a:r>
            <a:endParaRPr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EFAFAE-2625-934D-9E2C-1A7DD44F011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4110" y="4581168"/>
            <a:ext cx="1125628" cy="183951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0" hasCustomPrompt="1"/>
          </p:nvPr>
        </p:nvSpPr>
        <p:spPr>
          <a:xfrm>
            <a:off x="263938" y="5877097"/>
            <a:ext cx="9191625" cy="4232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kumimoji="0" lang="ru-RU" sz="1800" b="0" i="0" u="none" strike="noStrike" cap="none" spc="0" normalizeH="0" baseline="0" dirty="0">
                <a:ln>
                  <a:noFill/>
                </a:ln>
                <a:solidFill>
                  <a:srgbClr val="0B503F"/>
                </a:solidFill>
                <a:effectLst/>
                <a:uFillTx/>
                <a:latin typeface="Navigo-Regular"/>
                <a:ea typeface="Navigo-Regular"/>
                <a:cs typeface="Navigo-Regular"/>
                <a:sym typeface="Navigo-Regular"/>
              </a:defRPr>
            </a:lvl1pPr>
            <a:lvl2pPr marL="250031" indent="0">
              <a:buNone/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356166" y="6278096"/>
            <a:ext cx="650615" cy="352985"/>
          </a:xfrm>
          <a:prstGeom prst="rect">
            <a:avLst/>
          </a:prstGeom>
        </p:spPr>
        <p:txBody>
          <a:bodyPr anchor="ctr"/>
          <a:lstStyle>
            <a:lvl1pPr>
              <a:defRPr sz="591"/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0139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УПДТ Яракта 20150826_INC_4633 copy.jpg" descr="УПДТ Яракта 20150826_INC_4633 copy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Google Shape;10;p2"/>
          <p:cNvSpPr/>
          <p:nvPr userDrawn="1"/>
        </p:nvSpPr>
        <p:spPr>
          <a:xfrm>
            <a:off x="0" y="1"/>
            <a:ext cx="10131579" cy="6862455"/>
          </a:xfrm>
          <a:custGeom>
            <a:avLst/>
            <a:gdLst/>
            <a:ahLst/>
            <a:cxnLst/>
            <a:rect l="0" t="0" r="0" b="0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chemeClr val="tx2">
              <a:alpha val="64620"/>
            </a:schemeClr>
          </a:solidFill>
          <a:ln>
            <a:noFill/>
          </a:ln>
        </p:spPr>
      </p:sp>
      <p:sp>
        <p:nvSpPr>
          <p:cNvPr id="8" name="Текст заголовка">
            <a:extLst>
              <a:ext uri="{FF2B5EF4-FFF2-40B4-BE49-F238E27FC236}">
                <a16:creationId xmlns:a16="http://schemas.microsoft.com/office/drawing/2014/main" id="{6B8CEF6E-483B-014C-8A4E-A03E4B6AFA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8433" y="3243189"/>
            <a:ext cx="4899719" cy="11883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456" b="1" i="0" baseline="0">
                <a:solidFill>
                  <a:schemeClr val="bg1"/>
                </a:solidFill>
                <a:latin typeface="Arial"/>
                <a:ea typeface="Navigo"/>
                <a:cs typeface="Arial"/>
                <a:sym typeface="Navigo"/>
              </a:defRPr>
            </a:lvl1pPr>
          </a:lstStyle>
          <a:p>
            <a:r>
              <a:rPr lang="ru-RU" b="1" dirty="0">
                <a:latin typeface="Navigo" panose="02070503070706040303" pitchFamily="18" charset="0"/>
                <a:ea typeface="Navigo" panose="02070503070706040303" pitchFamily="18" charset="0"/>
              </a:rPr>
              <a:t>Спасибо за внимание</a:t>
            </a:r>
            <a:endParaRPr dirty="0"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56167" y="6278099"/>
            <a:ext cx="650614" cy="352985"/>
          </a:xfrm>
          <a:prstGeom prst="rect">
            <a:avLst/>
          </a:prstGeom>
        </p:spPr>
        <p:txBody>
          <a:bodyPr anchor="ctr"/>
          <a:lstStyle>
            <a:lvl1pPr>
              <a:defRPr sz="709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12" name="Рисунок 3">
            <a:extLst>
              <a:ext uri="{FF2B5EF4-FFF2-40B4-BE49-F238E27FC236}">
                <a16:creationId xmlns:a16="http://schemas.microsoft.com/office/drawing/2014/main" id="{2F75EECE-26D8-F147-BEC8-78D7D3E0E5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232" r="49806" b="21683"/>
          <a:stretch/>
        </p:blipFill>
        <p:spPr>
          <a:xfrm>
            <a:off x="558433" y="1873933"/>
            <a:ext cx="1007937" cy="116639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-442923" y="2771775"/>
            <a:ext cx="72198" cy="3214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8" tIns="35718" rIns="35718" bIns="35718" numCol="1" spcCol="38100" rtlCol="0" anchor="ctr">
            <a:sp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2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1817992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0957-A816-4CF1-8DA0-73163DC05561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6F58-29D7-4D6B-977D-27758C8D7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7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0957-A816-4CF1-8DA0-73163DC05561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6F58-29D7-4D6B-977D-27758C8D7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72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0957-A816-4CF1-8DA0-73163DC05561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6F58-29D7-4D6B-977D-27758C8D7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7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0957-A816-4CF1-8DA0-73163DC05561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6F58-29D7-4D6B-977D-27758C8D7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1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0957-A816-4CF1-8DA0-73163DC05561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6F58-29D7-4D6B-977D-27758C8D7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2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0957-A816-4CF1-8DA0-73163DC05561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6F58-29D7-4D6B-977D-27758C8D7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0957-A816-4CF1-8DA0-73163DC05561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6F58-29D7-4D6B-977D-27758C8D7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0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0957-A816-4CF1-8DA0-73163DC05561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6F58-29D7-4D6B-977D-27758C8D7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64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B0957-A816-4CF1-8DA0-73163DC05561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6F58-29D7-4D6B-977D-27758C8D7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7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hyperlink" Target="mailto:resume@irkutskoil.ru" TargetMode="External"/><Relationship Id="rId4" Type="http://schemas.openxmlformats.org/officeDocument/2006/relationships/hyperlink" Target="https://irkutskoil.r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51384" y="4437112"/>
            <a:ext cx="9721079" cy="1950859"/>
          </a:xfr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6000" dirty="0" smtClean="0">
                <a:solidFill>
                  <a:srgbClr val="2C4153"/>
                </a:solidFill>
                <a:latin typeface="Arial Black" panose="020B0A04020102020204" pitchFamily="34" charset="0"/>
              </a:rPr>
              <a:t>Иркутская нефтяная компания</a:t>
            </a:r>
            <a:endParaRPr lang="ru-RU" sz="6000" dirty="0">
              <a:solidFill>
                <a:srgbClr val="2C4153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70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Прямоугольник 1"/>
          <p:cNvSpPr/>
          <p:nvPr/>
        </p:nvSpPr>
        <p:spPr>
          <a:xfrm>
            <a:off x="1" y="0"/>
            <a:ext cx="12192001" cy="1001027"/>
          </a:xfrm>
          <a:prstGeom prst="rect">
            <a:avLst/>
          </a:prstGeom>
          <a:solidFill>
            <a:srgbClr val="015D5F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4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rcRect t="19930" r="923" b="26316"/>
          <a:stretch>
            <a:fillRect/>
          </a:stretch>
        </p:blipFill>
        <p:spPr>
          <a:xfrm>
            <a:off x="174069" y="99938"/>
            <a:ext cx="1348272" cy="731523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extBox 4"/>
          <p:cNvSpPr txBox="1"/>
          <p:nvPr/>
        </p:nvSpPr>
        <p:spPr>
          <a:xfrm>
            <a:off x="1742114" y="157088"/>
            <a:ext cx="812853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Иркутская нефтяная компания сегодня</a:t>
            </a:r>
          </a:p>
        </p:txBody>
      </p:sp>
      <p:sp>
        <p:nvSpPr>
          <p:cNvPr id="116" name="Заголовок 1"/>
          <p:cNvSpPr txBox="1"/>
          <p:nvPr/>
        </p:nvSpPr>
        <p:spPr>
          <a:xfrm>
            <a:off x="575997" y="1569543"/>
            <a:ext cx="5165146" cy="1353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2300" b="1">
                <a:solidFill>
                  <a:srgbClr val="2B5E4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ООО «ИНК» является одной из крупнейших независимых производителей углеводородного сырья в России </a:t>
            </a:r>
          </a:p>
        </p:txBody>
      </p:sp>
      <p:graphicFrame>
        <p:nvGraphicFramePr>
          <p:cNvPr id="117" name="Содержимое 4"/>
          <p:cNvGraphicFramePr/>
          <p:nvPr>
            <p:extLst>
              <p:ext uri="{D42A27DB-BD31-4B8C-83A1-F6EECF244321}">
                <p14:modId xmlns:p14="http://schemas.microsoft.com/office/powerpoint/2010/main" val="1358214789"/>
              </p:ext>
            </p:extLst>
          </p:nvPr>
        </p:nvGraphicFramePr>
        <p:xfrm>
          <a:off x="6284015" y="1325175"/>
          <a:ext cx="5495345" cy="187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8" name="TextBox 46"/>
          <p:cNvSpPr txBox="1"/>
          <p:nvPr/>
        </p:nvSpPr>
        <p:spPr>
          <a:xfrm>
            <a:off x="6881845" y="988548"/>
            <a:ext cx="3999072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ДОБЫЧА НЕФТИ И ГАЗОКОНДЕНСАТА</a:t>
            </a:r>
          </a:p>
        </p:txBody>
      </p:sp>
      <p:sp>
        <p:nvSpPr>
          <p:cNvPr id="119" name="TextBox 47"/>
          <p:cNvSpPr txBox="1"/>
          <p:nvPr/>
        </p:nvSpPr>
        <p:spPr>
          <a:xfrm>
            <a:off x="575997" y="3058227"/>
            <a:ext cx="1158117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200" b="1">
                <a:solidFill>
                  <a:srgbClr val="2B5E4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</a:t>
            </a:r>
            <a:r>
              <a:rPr sz="2400" dirty="0"/>
              <a:t> </a:t>
            </a:r>
            <a:r>
              <a:rPr sz="2000" dirty="0" err="1"/>
              <a:t>место</a:t>
            </a:r>
            <a:endParaRPr sz="2000" dirty="0"/>
          </a:p>
        </p:txBody>
      </p:sp>
      <p:sp>
        <p:nvSpPr>
          <p:cNvPr id="120" name="TextBox 48"/>
          <p:cNvSpPr txBox="1"/>
          <p:nvPr/>
        </p:nvSpPr>
        <p:spPr>
          <a:xfrm>
            <a:off x="575997" y="4372538"/>
            <a:ext cx="278888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 b="1">
                <a:solidFill>
                  <a:srgbClr val="2B5E4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2</a:t>
            </a:r>
            <a:r>
              <a:rPr lang="ru-RU" dirty="0" smtClean="0"/>
              <a:t>3</a:t>
            </a:r>
            <a:r>
              <a:rPr sz="2400" dirty="0" smtClean="0"/>
              <a:t> </a:t>
            </a:r>
            <a:r>
              <a:rPr sz="2000" dirty="0" err="1"/>
              <a:t>месторождения</a:t>
            </a:r>
            <a:endParaRPr sz="2000" dirty="0"/>
          </a:p>
        </p:txBody>
      </p:sp>
      <p:sp>
        <p:nvSpPr>
          <p:cNvPr id="121" name="TextBox 49"/>
          <p:cNvSpPr txBox="1"/>
          <p:nvPr/>
        </p:nvSpPr>
        <p:spPr>
          <a:xfrm>
            <a:off x="630011" y="3556032"/>
            <a:ext cx="2428842" cy="695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1D212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 объему геологоразведочных работ в Иркутской области</a:t>
            </a:r>
          </a:p>
        </p:txBody>
      </p:sp>
      <p:sp>
        <p:nvSpPr>
          <p:cNvPr id="122" name="TextBox 50"/>
          <p:cNvSpPr txBox="1"/>
          <p:nvPr/>
        </p:nvSpPr>
        <p:spPr>
          <a:xfrm>
            <a:off x="659810" y="5036129"/>
            <a:ext cx="296224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13 из которых открыты ИНК</a:t>
            </a:r>
          </a:p>
        </p:txBody>
      </p:sp>
      <p:sp>
        <p:nvSpPr>
          <p:cNvPr id="123" name="TextBox 51"/>
          <p:cNvSpPr txBox="1"/>
          <p:nvPr/>
        </p:nvSpPr>
        <p:spPr>
          <a:xfrm>
            <a:off x="659810" y="5557506"/>
            <a:ext cx="2140810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 b="1">
                <a:solidFill>
                  <a:srgbClr val="2B5E4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94 000</a:t>
            </a:r>
            <a:r>
              <a:rPr sz="2400"/>
              <a:t> </a:t>
            </a:r>
            <a:r>
              <a:rPr sz="2000"/>
              <a:t>км</a:t>
            </a:r>
            <a:r>
              <a:rPr sz="1600"/>
              <a:t>2</a:t>
            </a:r>
          </a:p>
        </p:txBody>
      </p:sp>
      <p:sp>
        <p:nvSpPr>
          <p:cNvPr id="124" name="TextBox 52"/>
          <p:cNvSpPr txBox="1"/>
          <p:nvPr/>
        </p:nvSpPr>
        <p:spPr>
          <a:xfrm>
            <a:off x="680665" y="6147899"/>
            <a:ext cx="2860890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Площадь месторождений  лицензионных участков ИНК.</a:t>
            </a:r>
          </a:p>
        </p:txBody>
      </p:sp>
      <p:sp>
        <p:nvSpPr>
          <p:cNvPr id="125" name="TextBox 53"/>
          <p:cNvSpPr txBox="1"/>
          <p:nvPr/>
        </p:nvSpPr>
        <p:spPr>
          <a:xfrm>
            <a:off x="4361963" y="3224733"/>
            <a:ext cx="191004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200" b="1">
                <a:solidFill>
                  <a:srgbClr val="2B5E4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8,3</a:t>
            </a:r>
            <a:r>
              <a:rPr sz="2400"/>
              <a:t> </a:t>
            </a:r>
            <a:r>
              <a:rPr sz="2000"/>
              <a:t>млн.тонн</a:t>
            </a:r>
          </a:p>
        </p:txBody>
      </p:sp>
      <p:sp>
        <p:nvSpPr>
          <p:cNvPr id="126" name="TextBox 54"/>
          <p:cNvSpPr txBox="1"/>
          <p:nvPr/>
        </p:nvSpPr>
        <p:spPr>
          <a:xfrm>
            <a:off x="4349842" y="5557506"/>
            <a:ext cx="3004905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 b="1">
                <a:solidFill>
                  <a:srgbClr val="2B5E4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10 000 </a:t>
            </a:r>
            <a:r>
              <a:rPr sz="2000"/>
              <a:t>человек</a:t>
            </a:r>
          </a:p>
        </p:txBody>
      </p:sp>
      <p:sp>
        <p:nvSpPr>
          <p:cNvPr id="127" name="TextBox 55"/>
          <p:cNvSpPr txBox="1"/>
          <p:nvPr/>
        </p:nvSpPr>
        <p:spPr>
          <a:xfrm>
            <a:off x="4361963" y="3858690"/>
            <a:ext cx="2428841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Углеводородного сырья добыто в 2020 году</a:t>
            </a:r>
          </a:p>
        </p:txBody>
      </p:sp>
      <p:sp>
        <p:nvSpPr>
          <p:cNvPr id="128" name="TextBox 56"/>
          <p:cNvSpPr txBox="1"/>
          <p:nvPr/>
        </p:nvSpPr>
        <p:spPr>
          <a:xfrm>
            <a:off x="4368158" y="6107576"/>
            <a:ext cx="2860889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Работает в группе компаний ИНК, средний возраст – 39 лет</a:t>
            </a:r>
          </a:p>
        </p:txBody>
      </p:sp>
      <p:sp>
        <p:nvSpPr>
          <p:cNvPr id="129" name="TextBox 57"/>
          <p:cNvSpPr txBox="1"/>
          <p:nvPr/>
        </p:nvSpPr>
        <p:spPr>
          <a:xfrm>
            <a:off x="4349842" y="4884694"/>
            <a:ext cx="2500849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Углеводородного сырья сдано с 2011 года</a:t>
            </a:r>
          </a:p>
        </p:txBody>
      </p:sp>
      <p:sp>
        <p:nvSpPr>
          <p:cNvPr id="130" name="TextBox 58"/>
          <p:cNvSpPr txBox="1"/>
          <p:nvPr/>
        </p:nvSpPr>
        <p:spPr>
          <a:xfrm>
            <a:off x="4349842" y="4345101"/>
            <a:ext cx="3004905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2B5E4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более </a:t>
            </a:r>
            <a:r>
              <a:rPr sz="3200"/>
              <a:t>52 </a:t>
            </a:r>
            <a:r>
              <a:t>млн.тонн</a:t>
            </a:r>
          </a:p>
        </p:txBody>
      </p:sp>
      <p:sp>
        <p:nvSpPr>
          <p:cNvPr id="131" name="TextBox 59"/>
          <p:cNvSpPr txBox="1"/>
          <p:nvPr/>
        </p:nvSpPr>
        <p:spPr>
          <a:xfrm>
            <a:off x="8124381" y="3264160"/>
            <a:ext cx="2495809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200" b="1">
                <a:solidFill>
                  <a:srgbClr val="2B5E4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557</a:t>
            </a:r>
            <a:r>
              <a:rPr sz="2400"/>
              <a:t> </a:t>
            </a:r>
            <a:r>
              <a:rPr sz="2000"/>
              <a:t>млрд.рублей</a:t>
            </a:r>
          </a:p>
        </p:txBody>
      </p:sp>
      <p:sp>
        <p:nvSpPr>
          <p:cNvPr id="132" name="TextBox 60"/>
          <p:cNvSpPr txBox="1"/>
          <p:nvPr/>
        </p:nvSpPr>
        <p:spPr>
          <a:xfrm>
            <a:off x="8154848" y="3811244"/>
            <a:ext cx="2788881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Общая сумма налогов с 2000 года</a:t>
            </a:r>
          </a:p>
        </p:txBody>
      </p:sp>
      <p:sp>
        <p:nvSpPr>
          <p:cNvPr id="133" name="TextBox 61"/>
          <p:cNvSpPr txBox="1"/>
          <p:nvPr/>
        </p:nvSpPr>
        <p:spPr>
          <a:xfrm>
            <a:off x="8166139" y="4344315"/>
            <a:ext cx="2495809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200" b="1">
                <a:solidFill>
                  <a:srgbClr val="2B5E4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500</a:t>
            </a:r>
            <a:r>
              <a:rPr sz="2400"/>
              <a:t> </a:t>
            </a:r>
            <a:r>
              <a:rPr sz="2000"/>
              <a:t>млрд.рублей</a:t>
            </a:r>
          </a:p>
        </p:txBody>
      </p:sp>
      <p:sp>
        <p:nvSpPr>
          <p:cNvPr id="134" name="TextBox 62"/>
          <p:cNvSpPr txBox="1"/>
          <p:nvPr/>
        </p:nvSpPr>
        <p:spPr>
          <a:xfrm>
            <a:off x="8160543" y="4918242"/>
            <a:ext cx="2968393" cy="695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Инвестирует</a:t>
            </a:r>
            <a:r>
              <a:rPr dirty="0"/>
              <a:t> </a:t>
            </a:r>
            <a:r>
              <a:rPr dirty="0" err="1"/>
              <a:t>группа</a:t>
            </a:r>
            <a:r>
              <a:rPr dirty="0"/>
              <a:t> </a:t>
            </a:r>
            <a:r>
              <a:rPr dirty="0" err="1"/>
              <a:t>компаний</a:t>
            </a:r>
            <a:r>
              <a:rPr dirty="0"/>
              <a:t> ИНК в </a:t>
            </a:r>
            <a:r>
              <a:rPr dirty="0" err="1"/>
              <a:t>развитие</a:t>
            </a:r>
            <a:r>
              <a:rPr dirty="0"/>
              <a:t> </a:t>
            </a:r>
            <a:r>
              <a:rPr dirty="0" err="1"/>
              <a:t>месторождений</a:t>
            </a:r>
            <a:r>
              <a:rPr dirty="0"/>
              <a:t> и </a:t>
            </a:r>
            <a:r>
              <a:rPr dirty="0" err="1"/>
              <a:t>развитие</a:t>
            </a:r>
            <a:r>
              <a:rPr dirty="0"/>
              <a:t> </a:t>
            </a:r>
            <a:r>
              <a:rPr dirty="0" err="1"/>
              <a:t>инфраструктуры</a:t>
            </a:r>
            <a:endParaRPr dirty="0"/>
          </a:p>
        </p:txBody>
      </p:sp>
      <p:sp>
        <p:nvSpPr>
          <p:cNvPr id="135" name="TextBox 63"/>
          <p:cNvSpPr txBox="1"/>
          <p:nvPr/>
        </p:nvSpPr>
        <p:spPr>
          <a:xfrm>
            <a:off x="8166139" y="5697315"/>
            <a:ext cx="384249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 b="1">
                <a:solidFill>
                  <a:srgbClr val="2B5E4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5</a:t>
            </a:r>
            <a:r>
              <a:rPr lang="ru-RU" dirty="0" smtClean="0"/>
              <a:t>2</a:t>
            </a:r>
            <a:r>
              <a:rPr dirty="0" smtClean="0"/>
              <a:t> </a:t>
            </a:r>
            <a:r>
              <a:rPr sz="2000" dirty="0" err="1"/>
              <a:t>лицензионный</a:t>
            </a:r>
            <a:r>
              <a:rPr sz="2000" dirty="0"/>
              <a:t> </a:t>
            </a:r>
            <a:r>
              <a:rPr sz="2000" dirty="0" err="1"/>
              <a:t>участок</a:t>
            </a:r>
            <a:endParaRPr sz="2000" dirty="0"/>
          </a:p>
        </p:txBody>
      </p:sp>
      <p:sp>
        <p:nvSpPr>
          <p:cNvPr id="136" name="TextBox 64"/>
          <p:cNvSpPr txBox="1"/>
          <p:nvPr/>
        </p:nvSpPr>
        <p:spPr>
          <a:xfrm>
            <a:off x="8166139" y="6279424"/>
            <a:ext cx="3641685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 Иркутской области, Республике Саха (Якутия) и Красноярском крае</a:t>
            </a:r>
          </a:p>
        </p:txBody>
      </p:sp>
    </p:spTree>
    <p:extLst>
      <p:ext uri="{BB962C8B-B14F-4D97-AF65-F5344CB8AC3E}">
        <p14:creationId xmlns:p14="http://schemas.microsoft.com/office/powerpoint/2010/main" val="297056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/>
          <p:cNvSpPr/>
          <p:nvPr/>
        </p:nvSpPr>
        <p:spPr>
          <a:xfrm>
            <a:off x="7810426" y="1227682"/>
            <a:ext cx="4166145" cy="1259060"/>
          </a:xfrm>
          <a:custGeom>
            <a:avLst/>
            <a:gdLst>
              <a:gd name="connsiteX0" fmla="*/ 0 w 2074675"/>
              <a:gd name="connsiteY0" fmla="*/ 0 h 1292154"/>
              <a:gd name="connsiteX1" fmla="*/ 2074675 w 2074675"/>
              <a:gd name="connsiteY1" fmla="*/ 0 h 1292154"/>
              <a:gd name="connsiteX2" fmla="*/ 2074675 w 2074675"/>
              <a:gd name="connsiteY2" fmla="*/ 1292154 h 1292154"/>
              <a:gd name="connsiteX3" fmla="*/ 0 w 2074675"/>
              <a:gd name="connsiteY3" fmla="*/ 1292154 h 1292154"/>
              <a:gd name="connsiteX4" fmla="*/ 0 w 2074675"/>
              <a:gd name="connsiteY4" fmla="*/ 0 h 129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4675" h="1292154">
                <a:moveTo>
                  <a:pt x="0" y="0"/>
                </a:moveTo>
                <a:lnTo>
                  <a:pt x="2074675" y="0"/>
                </a:lnTo>
                <a:lnTo>
                  <a:pt x="2074675" y="1292154"/>
                </a:lnTo>
                <a:lnTo>
                  <a:pt x="0" y="1292154"/>
                </a:lnTo>
                <a:lnTo>
                  <a:pt x="0" y="0"/>
                </a:lnTo>
                <a:close/>
              </a:path>
            </a:pathLst>
          </a:custGeom>
          <a:solidFill>
            <a:srgbClr val="D0EC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87313" lvl="1">
              <a:lnSpc>
                <a:spcPct val="117999"/>
              </a:lnSpc>
              <a:spcAft>
                <a:spcPts val="600"/>
              </a:spcAft>
            </a:pPr>
            <a:r>
              <a:rPr lang="ru-RU" sz="1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Машинист технологических насосов </a:t>
            </a:r>
          </a:p>
          <a:p>
            <a:pPr marL="171450" lvl="1" indent="-171450">
              <a:lnSpc>
                <a:spcPct val="1179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Эксплуатация, обслуживание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насосного оборудования, регулирующей аппаратуры.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5594412" y="1269797"/>
            <a:ext cx="6363713" cy="2562889"/>
            <a:chOff x="5060204" y="1677453"/>
            <a:chExt cx="6209342" cy="2652359"/>
          </a:xfrm>
        </p:grpSpPr>
        <p:sp>
          <p:nvSpPr>
            <p:cNvPr id="19" name="Полилиния 18"/>
            <p:cNvSpPr/>
            <p:nvPr/>
          </p:nvSpPr>
          <p:spPr>
            <a:xfrm>
              <a:off x="7235341" y="3120307"/>
              <a:ext cx="4034205" cy="1209505"/>
            </a:xfrm>
            <a:custGeom>
              <a:avLst/>
              <a:gdLst>
                <a:gd name="connsiteX0" fmla="*/ 0 w 2074675"/>
                <a:gd name="connsiteY0" fmla="*/ 0 h 1292154"/>
                <a:gd name="connsiteX1" fmla="*/ 2074675 w 2074675"/>
                <a:gd name="connsiteY1" fmla="*/ 0 h 1292154"/>
                <a:gd name="connsiteX2" fmla="*/ 2074675 w 2074675"/>
                <a:gd name="connsiteY2" fmla="*/ 1292154 h 1292154"/>
                <a:gd name="connsiteX3" fmla="*/ 0 w 2074675"/>
                <a:gd name="connsiteY3" fmla="*/ 1292154 h 1292154"/>
                <a:gd name="connsiteX4" fmla="*/ 0 w 2074675"/>
                <a:gd name="connsiteY4" fmla="*/ 0 h 129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4675" h="1292154">
                  <a:moveTo>
                    <a:pt x="0" y="0"/>
                  </a:moveTo>
                  <a:lnTo>
                    <a:pt x="2074675" y="0"/>
                  </a:lnTo>
                  <a:lnTo>
                    <a:pt x="2074675" y="1292154"/>
                  </a:lnTo>
                  <a:lnTo>
                    <a:pt x="0" y="1292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C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87313" lvl="1">
                <a:lnSpc>
                  <a:spcPct val="117999"/>
                </a:lnSpc>
                <a:spcAft>
                  <a:spcPts val="600"/>
                </a:spcAft>
              </a:pPr>
              <a:r>
                <a:rPr lang="ru-RU" sz="1200" b="1" u="sng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Трубопроводчик линейный</a:t>
              </a:r>
              <a:endParaRPr lang="ru-RU" sz="1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71450" lvl="1" indent="-171450">
                <a:lnSpc>
                  <a:spcPct val="117999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900" dirty="0" smtClean="0">
                  <a:solidFill>
                    <a:srgbClr val="325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надежного </a:t>
              </a:r>
              <a:r>
                <a:rPr lang="ru-RU" sz="900" dirty="0">
                  <a:solidFill>
                    <a:srgbClr val="325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эффективного функционирования </a:t>
              </a:r>
              <a:r>
                <a:rPr lang="ru-RU" sz="900" dirty="0">
                  <a:solidFill>
                    <a:srgbClr val="32524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внутрипромысловых и межпромысловых трубопроводов.</a:t>
              </a:r>
              <a:endPara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6027401" y="1677453"/>
              <a:ext cx="756968" cy="837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5060204" y="2047582"/>
              <a:ext cx="1724165" cy="4307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олилиния 25"/>
          <p:cNvSpPr/>
          <p:nvPr/>
        </p:nvSpPr>
        <p:spPr>
          <a:xfrm>
            <a:off x="392677" y="2502201"/>
            <a:ext cx="4065192" cy="1496960"/>
          </a:xfrm>
          <a:custGeom>
            <a:avLst/>
            <a:gdLst>
              <a:gd name="connsiteX0" fmla="*/ 0 w 2074675"/>
              <a:gd name="connsiteY0" fmla="*/ 0 h 1292154"/>
              <a:gd name="connsiteX1" fmla="*/ 2074675 w 2074675"/>
              <a:gd name="connsiteY1" fmla="*/ 0 h 1292154"/>
              <a:gd name="connsiteX2" fmla="*/ 2074675 w 2074675"/>
              <a:gd name="connsiteY2" fmla="*/ 1292154 h 1292154"/>
              <a:gd name="connsiteX3" fmla="*/ 0 w 2074675"/>
              <a:gd name="connsiteY3" fmla="*/ 1292154 h 1292154"/>
              <a:gd name="connsiteX4" fmla="*/ 0 w 2074675"/>
              <a:gd name="connsiteY4" fmla="*/ 0 h 129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4675" h="1292154">
                <a:moveTo>
                  <a:pt x="0" y="0"/>
                </a:moveTo>
                <a:lnTo>
                  <a:pt x="2074675" y="0"/>
                </a:lnTo>
                <a:lnTo>
                  <a:pt x="2074675" y="1292154"/>
                </a:lnTo>
                <a:lnTo>
                  <a:pt x="0" y="1292154"/>
                </a:lnTo>
                <a:lnTo>
                  <a:pt x="0" y="0"/>
                </a:lnTo>
                <a:close/>
              </a:path>
            </a:pathLst>
          </a:custGeom>
          <a:solidFill>
            <a:srgbClr val="D0EC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87313" lvl="1">
              <a:lnSpc>
                <a:spcPct val="117999"/>
              </a:lnSpc>
              <a:spcAft>
                <a:spcPts val="600"/>
              </a:spcAft>
            </a:pPr>
            <a:r>
              <a:rPr lang="ru-RU" sz="1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Оператор товарный </a:t>
            </a:r>
          </a:p>
          <a:p>
            <a:pPr marL="171450" lvl="1" indent="-171450">
              <a:lnSpc>
                <a:spcPct val="1179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 оборудования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приеме, размещении, хранении, перекачке, отпуске нефти, газа, газового конденсата и продуктов их переработки, реагентов и других продуктов.</a:t>
            </a:r>
          </a:p>
        </p:txBody>
      </p:sp>
      <p:sp>
        <p:nvSpPr>
          <p:cNvPr id="29" name="Полилиния 28"/>
          <p:cNvSpPr/>
          <p:nvPr/>
        </p:nvSpPr>
        <p:spPr>
          <a:xfrm>
            <a:off x="392676" y="4158263"/>
            <a:ext cx="4065193" cy="806916"/>
          </a:xfrm>
          <a:custGeom>
            <a:avLst/>
            <a:gdLst>
              <a:gd name="connsiteX0" fmla="*/ 0 w 2074675"/>
              <a:gd name="connsiteY0" fmla="*/ 0 h 1292154"/>
              <a:gd name="connsiteX1" fmla="*/ 2074675 w 2074675"/>
              <a:gd name="connsiteY1" fmla="*/ 0 h 1292154"/>
              <a:gd name="connsiteX2" fmla="*/ 2074675 w 2074675"/>
              <a:gd name="connsiteY2" fmla="*/ 1292154 h 1292154"/>
              <a:gd name="connsiteX3" fmla="*/ 0 w 2074675"/>
              <a:gd name="connsiteY3" fmla="*/ 1292154 h 1292154"/>
              <a:gd name="connsiteX4" fmla="*/ 0 w 2074675"/>
              <a:gd name="connsiteY4" fmla="*/ 0 h 129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4675" h="1292154">
                <a:moveTo>
                  <a:pt x="0" y="0"/>
                </a:moveTo>
                <a:lnTo>
                  <a:pt x="2074675" y="0"/>
                </a:lnTo>
                <a:lnTo>
                  <a:pt x="2074675" y="1292154"/>
                </a:lnTo>
                <a:lnTo>
                  <a:pt x="0" y="1292154"/>
                </a:lnTo>
                <a:lnTo>
                  <a:pt x="0" y="0"/>
                </a:lnTo>
                <a:close/>
              </a:path>
            </a:pathLst>
          </a:custGeom>
          <a:solidFill>
            <a:srgbClr val="D0EC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87313" lvl="1">
              <a:lnSpc>
                <a:spcPct val="117999"/>
              </a:lnSpc>
              <a:spcAft>
                <a:spcPts val="600"/>
              </a:spcAft>
            </a:pPr>
            <a:r>
              <a:rPr lang="ru-RU" sz="1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Оператор технологических установок</a:t>
            </a:r>
          </a:p>
          <a:p>
            <a:pPr marL="171450" lvl="1" indent="-171450">
              <a:lnSpc>
                <a:spcPct val="1179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технологического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 переработки нефти и газа.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3662793" y="1269797"/>
            <a:ext cx="763152" cy="9617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олилиния 32"/>
          <p:cNvSpPr/>
          <p:nvPr/>
        </p:nvSpPr>
        <p:spPr>
          <a:xfrm>
            <a:off x="397414" y="5124281"/>
            <a:ext cx="4060455" cy="1139444"/>
          </a:xfrm>
          <a:custGeom>
            <a:avLst/>
            <a:gdLst>
              <a:gd name="connsiteX0" fmla="*/ 0 w 2074675"/>
              <a:gd name="connsiteY0" fmla="*/ 0 h 1292154"/>
              <a:gd name="connsiteX1" fmla="*/ 2074675 w 2074675"/>
              <a:gd name="connsiteY1" fmla="*/ 0 h 1292154"/>
              <a:gd name="connsiteX2" fmla="*/ 2074675 w 2074675"/>
              <a:gd name="connsiteY2" fmla="*/ 1292154 h 1292154"/>
              <a:gd name="connsiteX3" fmla="*/ 0 w 2074675"/>
              <a:gd name="connsiteY3" fmla="*/ 1292154 h 1292154"/>
              <a:gd name="connsiteX4" fmla="*/ 0 w 2074675"/>
              <a:gd name="connsiteY4" fmla="*/ 0 h 129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4675" h="1292154">
                <a:moveTo>
                  <a:pt x="0" y="0"/>
                </a:moveTo>
                <a:lnTo>
                  <a:pt x="2074675" y="0"/>
                </a:lnTo>
                <a:lnTo>
                  <a:pt x="2074675" y="1292154"/>
                </a:lnTo>
                <a:lnTo>
                  <a:pt x="0" y="1292154"/>
                </a:lnTo>
                <a:lnTo>
                  <a:pt x="0" y="0"/>
                </a:lnTo>
                <a:close/>
              </a:path>
            </a:pathLst>
          </a:custGeom>
          <a:solidFill>
            <a:srgbClr val="D0EC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87313" lvl="1">
              <a:lnSpc>
                <a:spcPct val="117999"/>
              </a:lnSpc>
              <a:spcAft>
                <a:spcPts val="600"/>
              </a:spcAft>
            </a:pPr>
            <a:r>
              <a:rPr lang="ru-RU" sz="12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Слесарь КИПиА</a:t>
            </a:r>
            <a:endParaRPr lang="ru-RU" sz="12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1" indent="-171450">
              <a:lnSpc>
                <a:spcPct val="117999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технического обслуживания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контрольно-измерительных приборов и средств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автоматизации.</a:t>
            </a:r>
            <a:endParaRPr lang="ru-RU" sz="900" dirty="0">
              <a:solidFill>
                <a:srgbClr val="3252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7810426" y="4009924"/>
            <a:ext cx="4087726" cy="1131736"/>
          </a:xfrm>
          <a:custGeom>
            <a:avLst/>
            <a:gdLst>
              <a:gd name="connsiteX0" fmla="*/ 0 w 2074675"/>
              <a:gd name="connsiteY0" fmla="*/ 0 h 1292154"/>
              <a:gd name="connsiteX1" fmla="*/ 2074675 w 2074675"/>
              <a:gd name="connsiteY1" fmla="*/ 0 h 1292154"/>
              <a:gd name="connsiteX2" fmla="*/ 2074675 w 2074675"/>
              <a:gd name="connsiteY2" fmla="*/ 1292154 h 1292154"/>
              <a:gd name="connsiteX3" fmla="*/ 0 w 2074675"/>
              <a:gd name="connsiteY3" fmla="*/ 1292154 h 1292154"/>
              <a:gd name="connsiteX4" fmla="*/ 0 w 2074675"/>
              <a:gd name="connsiteY4" fmla="*/ 0 h 129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4675" h="1292154">
                <a:moveTo>
                  <a:pt x="0" y="0"/>
                </a:moveTo>
                <a:lnTo>
                  <a:pt x="2074675" y="0"/>
                </a:lnTo>
                <a:lnTo>
                  <a:pt x="2074675" y="1292154"/>
                </a:lnTo>
                <a:lnTo>
                  <a:pt x="0" y="1292154"/>
                </a:lnTo>
                <a:lnTo>
                  <a:pt x="0" y="0"/>
                </a:lnTo>
                <a:close/>
              </a:path>
            </a:pathLst>
          </a:custGeom>
          <a:solidFill>
            <a:srgbClr val="D0EC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87313" lvl="1">
              <a:lnSpc>
                <a:spcPct val="117999"/>
              </a:lnSpc>
              <a:spcAft>
                <a:spcPts val="600"/>
              </a:spcAft>
            </a:pPr>
            <a:r>
              <a:rPr lang="ru-RU" sz="1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Слесарь по ремонту оборудования</a:t>
            </a:r>
          </a:p>
          <a:p>
            <a:pPr marL="171450" lvl="1" indent="-171450">
              <a:lnSpc>
                <a:spcPct val="1179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Техническое обслуживание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узлов и механизмов, оборудования, агрегатов и машин.</a:t>
            </a:r>
          </a:p>
        </p:txBody>
      </p:sp>
      <p:sp>
        <p:nvSpPr>
          <p:cNvPr id="36" name="Полилиния 35"/>
          <p:cNvSpPr/>
          <p:nvPr/>
        </p:nvSpPr>
        <p:spPr>
          <a:xfrm>
            <a:off x="7847012" y="5295121"/>
            <a:ext cx="4087726" cy="992527"/>
          </a:xfrm>
          <a:custGeom>
            <a:avLst/>
            <a:gdLst>
              <a:gd name="connsiteX0" fmla="*/ 0 w 2074675"/>
              <a:gd name="connsiteY0" fmla="*/ 0 h 1292154"/>
              <a:gd name="connsiteX1" fmla="*/ 2074675 w 2074675"/>
              <a:gd name="connsiteY1" fmla="*/ 0 h 1292154"/>
              <a:gd name="connsiteX2" fmla="*/ 2074675 w 2074675"/>
              <a:gd name="connsiteY2" fmla="*/ 1292154 h 1292154"/>
              <a:gd name="connsiteX3" fmla="*/ 0 w 2074675"/>
              <a:gd name="connsiteY3" fmla="*/ 1292154 h 1292154"/>
              <a:gd name="connsiteX4" fmla="*/ 0 w 2074675"/>
              <a:gd name="connsiteY4" fmla="*/ 0 h 129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4675" h="1292154">
                <a:moveTo>
                  <a:pt x="0" y="0"/>
                </a:moveTo>
                <a:lnTo>
                  <a:pt x="2074675" y="0"/>
                </a:lnTo>
                <a:lnTo>
                  <a:pt x="2074675" y="1292154"/>
                </a:lnTo>
                <a:lnTo>
                  <a:pt x="0" y="1292154"/>
                </a:lnTo>
                <a:lnTo>
                  <a:pt x="0" y="0"/>
                </a:lnTo>
                <a:close/>
              </a:path>
            </a:pathLst>
          </a:custGeom>
          <a:solidFill>
            <a:srgbClr val="D0EC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87313" lvl="1">
              <a:lnSpc>
                <a:spcPct val="117999"/>
              </a:lnSpc>
              <a:spcAft>
                <a:spcPts val="600"/>
              </a:spcAft>
            </a:pPr>
            <a:r>
              <a:rPr lang="ru-RU" sz="1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Электромонтер</a:t>
            </a:r>
          </a:p>
          <a:p>
            <a:pPr marL="171450" lvl="1" indent="-171450">
              <a:lnSpc>
                <a:spcPct val="1179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Техническое обслуживание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электрооборудования и электрических цепей.</a:t>
            </a:r>
          </a:p>
        </p:txBody>
      </p:sp>
      <p:sp>
        <p:nvSpPr>
          <p:cNvPr id="37" name="Полилиния 36"/>
          <p:cNvSpPr/>
          <p:nvPr/>
        </p:nvSpPr>
        <p:spPr>
          <a:xfrm>
            <a:off x="392677" y="1385861"/>
            <a:ext cx="4033268" cy="989115"/>
          </a:xfrm>
          <a:custGeom>
            <a:avLst/>
            <a:gdLst>
              <a:gd name="connsiteX0" fmla="*/ 0 w 2074675"/>
              <a:gd name="connsiteY0" fmla="*/ 0 h 1292154"/>
              <a:gd name="connsiteX1" fmla="*/ 2074675 w 2074675"/>
              <a:gd name="connsiteY1" fmla="*/ 0 h 1292154"/>
              <a:gd name="connsiteX2" fmla="*/ 2074675 w 2074675"/>
              <a:gd name="connsiteY2" fmla="*/ 1292154 h 1292154"/>
              <a:gd name="connsiteX3" fmla="*/ 0 w 2074675"/>
              <a:gd name="connsiteY3" fmla="*/ 1292154 h 1292154"/>
              <a:gd name="connsiteX4" fmla="*/ 0 w 2074675"/>
              <a:gd name="connsiteY4" fmla="*/ 0 h 129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4675" h="1292154">
                <a:moveTo>
                  <a:pt x="0" y="0"/>
                </a:moveTo>
                <a:lnTo>
                  <a:pt x="2074675" y="0"/>
                </a:lnTo>
                <a:lnTo>
                  <a:pt x="2074675" y="1292154"/>
                </a:lnTo>
                <a:lnTo>
                  <a:pt x="0" y="1292154"/>
                </a:lnTo>
                <a:lnTo>
                  <a:pt x="0" y="0"/>
                </a:lnTo>
                <a:close/>
              </a:path>
            </a:pathLst>
          </a:custGeom>
          <a:solidFill>
            <a:srgbClr val="D0EC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87313">
              <a:spcAft>
                <a:spcPts val="600"/>
              </a:spcAft>
            </a:pPr>
            <a:r>
              <a:rPr lang="ru-RU" sz="12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Оператор по добыче нефти и газа </a:t>
            </a:r>
            <a:endParaRPr lang="ru-RU" sz="12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технологического процесса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добычи, сбора, транспортировки нефти, газа, газового конденсата, закачки рабочего агента в пласт и отбора газа.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47" t="14522" r="77946" b="25280"/>
          <a:stretch/>
        </p:blipFill>
        <p:spPr>
          <a:xfrm>
            <a:off x="4606166" y="1269797"/>
            <a:ext cx="3005873" cy="5017851"/>
          </a:xfrm>
          <a:prstGeom prst="rect">
            <a:avLst/>
          </a:prstGeom>
          <a:ln>
            <a:solidFill>
              <a:srgbClr val="ACAEB0"/>
            </a:solidFill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3959649" y="1621781"/>
            <a:ext cx="638495" cy="12426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3959649" y="5505475"/>
            <a:ext cx="551527" cy="7390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1354993" y="2944970"/>
            <a:ext cx="543159" cy="6506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11687361" y="2606636"/>
            <a:ext cx="210791" cy="6819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" y="0"/>
            <a:ext cx="12192000" cy="1001027"/>
          </a:xfrm>
          <a:prstGeom prst="rect">
            <a:avLst/>
          </a:prstGeom>
          <a:solidFill>
            <a:srgbClr val="015D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930" r="924" b="26316"/>
          <a:stretch/>
        </p:blipFill>
        <p:spPr>
          <a:xfrm>
            <a:off x="174056" y="99939"/>
            <a:ext cx="1348284" cy="73152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704784" y="-16894"/>
            <a:ext cx="10010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профессии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Блока главного инженера 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6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/>
          <p:cNvSpPr/>
          <p:nvPr/>
        </p:nvSpPr>
        <p:spPr>
          <a:xfrm>
            <a:off x="356929" y="5648280"/>
            <a:ext cx="4083053" cy="1086628"/>
          </a:xfrm>
          <a:custGeom>
            <a:avLst/>
            <a:gdLst>
              <a:gd name="connsiteX0" fmla="*/ 0 w 2074675"/>
              <a:gd name="connsiteY0" fmla="*/ 0 h 1292154"/>
              <a:gd name="connsiteX1" fmla="*/ 2074675 w 2074675"/>
              <a:gd name="connsiteY1" fmla="*/ 0 h 1292154"/>
              <a:gd name="connsiteX2" fmla="*/ 2074675 w 2074675"/>
              <a:gd name="connsiteY2" fmla="*/ 1292154 h 1292154"/>
              <a:gd name="connsiteX3" fmla="*/ 0 w 2074675"/>
              <a:gd name="connsiteY3" fmla="*/ 1292154 h 1292154"/>
              <a:gd name="connsiteX4" fmla="*/ 0 w 2074675"/>
              <a:gd name="connsiteY4" fmla="*/ 0 h 129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4675" h="1292154">
                <a:moveTo>
                  <a:pt x="0" y="0"/>
                </a:moveTo>
                <a:lnTo>
                  <a:pt x="2074675" y="0"/>
                </a:lnTo>
                <a:lnTo>
                  <a:pt x="2074675" y="1292154"/>
                </a:lnTo>
                <a:lnTo>
                  <a:pt x="0" y="1292154"/>
                </a:lnTo>
                <a:lnTo>
                  <a:pt x="0" y="0"/>
                </a:lnTo>
                <a:close/>
              </a:path>
            </a:pathLst>
          </a:custGeom>
          <a:solidFill>
            <a:srgbClr val="D0EC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87313">
              <a:spcAft>
                <a:spcPts val="600"/>
              </a:spcAft>
            </a:pPr>
            <a:endParaRPr lang="ru-RU" sz="120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7313">
              <a:spcAft>
                <a:spcPts val="600"/>
              </a:spcAft>
            </a:pPr>
            <a:r>
              <a:rPr lang="ru-RU" sz="12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Водитель </a:t>
            </a:r>
            <a:r>
              <a:rPr lang="ru-RU" sz="1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самосвала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правление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автотранспортным средством MAN TGA 40.410 с прицепом;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аправка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транспортного средства;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онтроль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расхода ГСМ;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роверка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технического состояния транспортного </a:t>
            </a: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средства.</a:t>
            </a:r>
            <a:endParaRPr lang="ru-RU" sz="900" dirty="0">
              <a:solidFill>
                <a:srgbClr val="3252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lvl="1">
              <a:lnSpc>
                <a:spcPct val="117999"/>
              </a:lnSpc>
              <a:spcAft>
                <a:spcPts val="600"/>
              </a:spcAf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594412" y="1269797"/>
            <a:ext cx="6318310" cy="1292173"/>
            <a:chOff x="5060204" y="1677453"/>
            <a:chExt cx="6165041" cy="1337283"/>
          </a:xfrm>
        </p:grpSpPr>
        <p:sp>
          <p:nvSpPr>
            <p:cNvPr id="19" name="Полилиния 18"/>
            <p:cNvSpPr/>
            <p:nvPr/>
          </p:nvSpPr>
          <p:spPr>
            <a:xfrm>
              <a:off x="7191040" y="1704352"/>
              <a:ext cx="4034205" cy="1310384"/>
            </a:xfrm>
            <a:custGeom>
              <a:avLst/>
              <a:gdLst>
                <a:gd name="connsiteX0" fmla="*/ 0 w 2074675"/>
                <a:gd name="connsiteY0" fmla="*/ 0 h 1292154"/>
                <a:gd name="connsiteX1" fmla="*/ 2074675 w 2074675"/>
                <a:gd name="connsiteY1" fmla="*/ 0 h 1292154"/>
                <a:gd name="connsiteX2" fmla="*/ 2074675 w 2074675"/>
                <a:gd name="connsiteY2" fmla="*/ 1292154 h 1292154"/>
                <a:gd name="connsiteX3" fmla="*/ 0 w 2074675"/>
                <a:gd name="connsiteY3" fmla="*/ 1292154 h 1292154"/>
                <a:gd name="connsiteX4" fmla="*/ 0 w 2074675"/>
                <a:gd name="connsiteY4" fmla="*/ 0 h 129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4675" h="1292154">
                  <a:moveTo>
                    <a:pt x="0" y="0"/>
                  </a:moveTo>
                  <a:lnTo>
                    <a:pt x="2074675" y="0"/>
                  </a:lnTo>
                  <a:lnTo>
                    <a:pt x="2074675" y="1292154"/>
                  </a:lnTo>
                  <a:lnTo>
                    <a:pt x="0" y="1292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C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87313">
                <a:spcAft>
                  <a:spcPts val="600"/>
                </a:spcAft>
              </a:pPr>
              <a:r>
                <a:rPr lang="ru-RU" sz="1200" b="1" u="sng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Слесарь 4 разряда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dirty="0" smtClean="0">
                  <a:solidFill>
                    <a:srgbClr val="325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Выполнение работ </a:t>
              </a:r>
              <a:r>
                <a:rPr lang="ru-RU" sz="900" dirty="0">
                  <a:solidFill>
                    <a:srgbClr val="325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техническому обслуживанию автотранспорта и спецтехники: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rgbClr val="325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900" dirty="0" smtClean="0">
                  <a:solidFill>
                    <a:srgbClr val="325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азборка</a:t>
              </a:r>
              <a:r>
                <a:rPr lang="ru-RU" sz="900" dirty="0">
                  <a:solidFill>
                    <a:srgbClr val="325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ремонт, сборка;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rgbClr val="325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900" dirty="0" smtClean="0">
                  <a:solidFill>
                    <a:srgbClr val="325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егулировка </a:t>
              </a:r>
              <a:r>
                <a:rPr lang="ru-RU" sz="900" dirty="0">
                  <a:solidFill>
                    <a:srgbClr val="325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испытание агрегатов, узлов и приборов;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rgbClr val="325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определение и устранение неисправностей в работе узлов, механизмов, приборов;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rgbClr val="325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900" dirty="0" smtClean="0">
                  <a:solidFill>
                    <a:srgbClr val="325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лесарная </a:t>
              </a:r>
              <a:r>
                <a:rPr lang="ru-RU" sz="900" dirty="0">
                  <a:solidFill>
                    <a:srgbClr val="325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обработка деталей</a:t>
              </a:r>
              <a:r>
                <a:rPr lang="ru-RU" sz="900" dirty="0">
                  <a:solidFill>
                    <a:srgbClr val="32524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.</a:t>
              </a:r>
              <a:endPara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6027401" y="1677453"/>
              <a:ext cx="756968" cy="837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5060204" y="2047582"/>
              <a:ext cx="1724165" cy="4307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олилиния 25"/>
          <p:cNvSpPr/>
          <p:nvPr/>
        </p:nvSpPr>
        <p:spPr>
          <a:xfrm>
            <a:off x="374790" y="2430974"/>
            <a:ext cx="4065192" cy="1067255"/>
          </a:xfrm>
          <a:custGeom>
            <a:avLst/>
            <a:gdLst>
              <a:gd name="connsiteX0" fmla="*/ 0 w 2074675"/>
              <a:gd name="connsiteY0" fmla="*/ 0 h 1292154"/>
              <a:gd name="connsiteX1" fmla="*/ 2074675 w 2074675"/>
              <a:gd name="connsiteY1" fmla="*/ 0 h 1292154"/>
              <a:gd name="connsiteX2" fmla="*/ 2074675 w 2074675"/>
              <a:gd name="connsiteY2" fmla="*/ 1292154 h 1292154"/>
              <a:gd name="connsiteX3" fmla="*/ 0 w 2074675"/>
              <a:gd name="connsiteY3" fmla="*/ 1292154 h 1292154"/>
              <a:gd name="connsiteX4" fmla="*/ 0 w 2074675"/>
              <a:gd name="connsiteY4" fmla="*/ 0 h 129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4675" h="1292154">
                <a:moveTo>
                  <a:pt x="0" y="0"/>
                </a:moveTo>
                <a:lnTo>
                  <a:pt x="2074675" y="0"/>
                </a:lnTo>
                <a:lnTo>
                  <a:pt x="2074675" y="1292154"/>
                </a:lnTo>
                <a:lnTo>
                  <a:pt x="0" y="1292154"/>
                </a:lnTo>
                <a:lnTo>
                  <a:pt x="0" y="0"/>
                </a:lnTo>
                <a:close/>
              </a:path>
            </a:pathLst>
          </a:custGeom>
          <a:solidFill>
            <a:srgbClr val="D0EC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87313">
              <a:spcAft>
                <a:spcPts val="600"/>
              </a:spcAft>
            </a:pPr>
            <a:r>
              <a:rPr lang="ru-RU" sz="1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Водитель категории С+ удостоверение  машиниста ППДУ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специализированным автомобилем на шасси КамАЗ и его оборудованием (ППДУ, ППУ,УМП);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ремонта и техническое обслуживание </a:t>
            </a: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автомобиля.</a:t>
            </a:r>
            <a:endParaRPr lang="ru-RU" sz="900" dirty="0">
              <a:solidFill>
                <a:srgbClr val="3252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3662793" y="1269797"/>
            <a:ext cx="763152" cy="9617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олилиния 33"/>
          <p:cNvSpPr/>
          <p:nvPr/>
        </p:nvSpPr>
        <p:spPr>
          <a:xfrm>
            <a:off x="7783260" y="2708280"/>
            <a:ext cx="4130227" cy="1509675"/>
          </a:xfrm>
          <a:custGeom>
            <a:avLst/>
            <a:gdLst>
              <a:gd name="connsiteX0" fmla="*/ 0 w 2074675"/>
              <a:gd name="connsiteY0" fmla="*/ 0 h 1292154"/>
              <a:gd name="connsiteX1" fmla="*/ 2074675 w 2074675"/>
              <a:gd name="connsiteY1" fmla="*/ 0 h 1292154"/>
              <a:gd name="connsiteX2" fmla="*/ 2074675 w 2074675"/>
              <a:gd name="connsiteY2" fmla="*/ 1292154 h 1292154"/>
              <a:gd name="connsiteX3" fmla="*/ 0 w 2074675"/>
              <a:gd name="connsiteY3" fmla="*/ 1292154 h 1292154"/>
              <a:gd name="connsiteX4" fmla="*/ 0 w 2074675"/>
              <a:gd name="connsiteY4" fmla="*/ 0 h 129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4675" h="1292154">
                <a:moveTo>
                  <a:pt x="0" y="0"/>
                </a:moveTo>
                <a:lnTo>
                  <a:pt x="2074675" y="0"/>
                </a:lnTo>
                <a:lnTo>
                  <a:pt x="2074675" y="1292154"/>
                </a:lnTo>
                <a:lnTo>
                  <a:pt x="0" y="1292154"/>
                </a:lnTo>
                <a:lnTo>
                  <a:pt x="0" y="0"/>
                </a:lnTo>
                <a:close/>
              </a:path>
            </a:pathLst>
          </a:custGeom>
          <a:solidFill>
            <a:srgbClr val="D0EC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87313">
              <a:spcAft>
                <a:spcPts val="600"/>
              </a:spcAft>
            </a:pPr>
            <a:r>
              <a:rPr lang="ru-RU" sz="1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Линейный механик по АТ и ДСТ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рганизация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техники и оборудования на производственном участке;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ланирование технических обслуживаний, ремонтов техники и оборудования;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рганизация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 календарных планов (графиков) осмотров, проверок и ремонта оборудования</a:t>
            </a:r>
            <a:r>
              <a:rPr lang="ru-RU" sz="12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частие в приемке и установке нового оборудования;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рганизация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учета всех видов оборудования.</a:t>
            </a:r>
          </a:p>
        </p:txBody>
      </p:sp>
      <p:sp>
        <p:nvSpPr>
          <p:cNvPr id="36" name="Полилиния 35"/>
          <p:cNvSpPr/>
          <p:nvPr/>
        </p:nvSpPr>
        <p:spPr>
          <a:xfrm>
            <a:off x="7804511" y="4316286"/>
            <a:ext cx="4087726" cy="992527"/>
          </a:xfrm>
          <a:custGeom>
            <a:avLst/>
            <a:gdLst>
              <a:gd name="connsiteX0" fmla="*/ 0 w 2074675"/>
              <a:gd name="connsiteY0" fmla="*/ 0 h 1292154"/>
              <a:gd name="connsiteX1" fmla="*/ 2074675 w 2074675"/>
              <a:gd name="connsiteY1" fmla="*/ 0 h 1292154"/>
              <a:gd name="connsiteX2" fmla="*/ 2074675 w 2074675"/>
              <a:gd name="connsiteY2" fmla="*/ 1292154 h 1292154"/>
              <a:gd name="connsiteX3" fmla="*/ 0 w 2074675"/>
              <a:gd name="connsiteY3" fmla="*/ 1292154 h 1292154"/>
              <a:gd name="connsiteX4" fmla="*/ 0 w 2074675"/>
              <a:gd name="connsiteY4" fmla="*/ 0 h 129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4675" h="1292154">
                <a:moveTo>
                  <a:pt x="0" y="0"/>
                </a:moveTo>
                <a:lnTo>
                  <a:pt x="2074675" y="0"/>
                </a:lnTo>
                <a:lnTo>
                  <a:pt x="2074675" y="1292154"/>
                </a:lnTo>
                <a:lnTo>
                  <a:pt x="0" y="1292154"/>
                </a:lnTo>
                <a:lnTo>
                  <a:pt x="0" y="0"/>
                </a:lnTo>
                <a:close/>
              </a:path>
            </a:pathLst>
          </a:custGeom>
          <a:solidFill>
            <a:srgbClr val="D0EC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87313">
              <a:spcAft>
                <a:spcPts val="600"/>
              </a:spcAft>
            </a:pPr>
            <a:r>
              <a:rPr lang="ru-RU" sz="1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Механик по техническому обслуживанию ДСТ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ланирование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организация и контроль исполнения графиков ТО, плановых и капитальных ремонтов;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существление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 эксплуатации, обслуживания и ремонта техники;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онтроль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 запасных частей и складских </a:t>
            </a: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остатков.</a:t>
            </a:r>
            <a:endParaRPr lang="ru-RU" sz="900" dirty="0">
              <a:solidFill>
                <a:srgbClr val="3252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392677" y="1263544"/>
            <a:ext cx="4033268" cy="1084824"/>
          </a:xfrm>
          <a:custGeom>
            <a:avLst/>
            <a:gdLst>
              <a:gd name="connsiteX0" fmla="*/ 0 w 2074675"/>
              <a:gd name="connsiteY0" fmla="*/ 0 h 1292154"/>
              <a:gd name="connsiteX1" fmla="*/ 2074675 w 2074675"/>
              <a:gd name="connsiteY1" fmla="*/ 0 h 1292154"/>
              <a:gd name="connsiteX2" fmla="*/ 2074675 w 2074675"/>
              <a:gd name="connsiteY2" fmla="*/ 1292154 h 1292154"/>
              <a:gd name="connsiteX3" fmla="*/ 0 w 2074675"/>
              <a:gd name="connsiteY3" fmla="*/ 1292154 h 1292154"/>
              <a:gd name="connsiteX4" fmla="*/ 0 w 2074675"/>
              <a:gd name="connsiteY4" fmla="*/ 0 h 129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4675" h="1292154">
                <a:moveTo>
                  <a:pt x="0" y="0"/>
                </a:moveTo>
                <a:lnTo>
                  <a:pt x="2074675" y="0"/>
                </a:lnTo>
                <a:lnTo>
                  <a:pt x="2074675" y="1292154"/>
                </a:lnTo>
                <a:lnTo>
                  <a:pt x="0" y="1292154"/>
                </a:lnTo>
                <a:lnTo>
                  <a:pt x="0" y="0"/>
                </a:lnTo>
                <a:close/>
              </a:path>
            </a:pathLst>
          </a:custGeom>
          <a:solidFill>
            <a:srgbClr val="D0EC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87313">
              <a:spcAft>
                <a:spcPts val="600"/>
              </a:spcAft>
            </a:pPr>
            <a:r>
              <a:rPr lang="ru-RU" sz="12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Водитель категории С, Е + ДОПОГ </a:t>
            </a:r>
            <a:endParaRPr lang="ru-RU" sz="12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правление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автотранспортным средством на шасси КамАЗ (нефтевоз, бензовоз, ТРАЛЛ, топливозаправщик ГРАЗ);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роведение ремонта,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технического обслуживания, заправки топливом, смазочными материалами и охлаждающей </a:t>
            </a: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жидкостью.</a:t>
            </a:r>
            <a:endParaRPr lang="ru-RU" sz="900" dirty="0">
              <a:solidFill>
                <a:srgbClr val="3252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47" t="14522" r="77946" b="25280"/>
          <a:stretch/>
        </p:blipFill>
        <p:spPr>
          <a:xfrm>
            <a:off x="4606166" y="1269797"/>
            <a:ext cx="3005873" cy="5465111"/>
          </a:xfrm>
          <a:prstGeom prst="rect">
            <a:avLst/>
          </a:prstGeom>
          <a:ln>
            <a:solidFill>
              <a:srgbClr val="ACAEB0"/>
            </a:solidFill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3959649" y="1621781"/>
            <a:ext cx="638495" cy="12426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3959650" y="5505475"/>
            <a:ext cx="466295" cy="7765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0872622" y="1732423"/>
            <a:ext cx="543159" cy="6506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11415781" y="1341166"/>
            <a:ext cx="210791" cy="6819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" y="0"/>
            <a:ext cx="12192000" cy="1001027"/>
          </a:xfrm>
          <a:prstGeom prst="rect">
            <a:avLst/>
          </a:prstGeom>
          <a:solidFill>
            <a:srgbClr val="015D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930" r="924" b="26316"/>
          <a:stretch/>
        </p:blipFill>
        <p:spPr>
          <a:xfrm>
            <a:off x="174056" y="99939"/>
            <a:ext cx="1348284" cy="73152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704784" y="180332"/>
            <a:ext cx="10487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профессии 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технологического транспорта </a:t>
            </a:r>
            <a:endParaRPr lang="ru-RU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374790" y="3611304"/>
            <a:ext cx="4065192" cy="1950060"/>
          </a:xfrm>
          <a:custGeom>
            <a:avLst/>
            <a:gdLst>
              <a:gd name="connsiteX0" fmla="*/ 0 w 2074675"/>
              <a:gd name="connsiteY0" fmla="*/ 0 h 1292154"/>
              <a:gd name="connsiteX1" fmla="*/ 2074675 w 2074675"/>
              <a:gd name="connsiteY1" fmla="*/ 0 h 1292154"/>
              <a:gd name="connsiteX2" fmla="*/ 2074675 w 2074675"/>
              <a:gd name="connsiteY2" fmla="*/ 1292154 h 1292154"/>
              <a:gd name="connsiteX3" fmla="*/ 0 w 2074675"/>
              <a:gd name="connsiteY3" fmla="*/ 1292154 h 1292154"/>
              <a:gd name="connsiteX4" fmla="*/ 0 w 2074675"/>
              <a:gd name="connsiteY4" fmla="*/ 0 h 129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4675" h="1292154">
                <a:moveTo>
                  <a:pt x="0" y="0"/>
                </a:moveTo>
                <a:lnTo>
                  <a:pt x="2074675" y="0"/>
                </a:lnTo>
                <a:lnTo>
                  <a:pt x="2074675" y="1292154"/>
                </a:lnTo>
                <a:lnTo>
                  <a:pt x="0" y="1292154"/>
                </a:lnTo>
                <a:lnTo>
                  <a:pt x="0" y="0"/>
                </a:lnTo>
                <a:close/>
              </a:path>
            </a:pathLst>
          </a:custGeom>
          <a:solidFill>
            <a:srgbClr val="D0EC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87313">
              <a:spcAft>
                <a:spcPts val="600"/>
              </a:spcAft>
            </a:pPr>
            <a:r>
              <a:rPr lang="ru-RU" sz="1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Водитель грузового автомобиля с КМУ</a:t>
            </a:r>
          </a:p>
          <a:p>
            <a:endParaRPr lang="ru-RU" sz="1050" dirty="0">
              <a:solidFill>
                <a:srgbClr val="3252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грузовым автомобилем с </a:t>
            </a:r>
            <a:r>
              <a:rPr lang="ru-RU" sz="900" dirty="0" err="1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крано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-манипуляторной установкой (ГПА, ПАРМ);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Перевозка грузов, буксировка бригадного оборудования (емкости, вагон-дома, прицепы);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 техническим состоянием автомобиля по показаниям приборов и характерным признакам работы узлов, агрегатов и систем;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Ведение путевой документации, соблюдение правил БДД и правил перевозки крупногабаритных и тяжеловесных грузов</a:t>
            </a:r>
            <a:r>
              <a:rPr lang="ru-RU" sz="12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Полилиния 29"/>
          <p:cNvSpPr/>
          <p:nvPr/>
        </p:nvSpPr>
        <p:spPr>
          <a:xfrm>
            <a:off x="7804511" y="5505475"/>
            <a:ext cx="4130227" cy="1229433"/>
          </a:xfrm>
          <a:custGeom>
            <a:avLst/>
            <a:gdLst>
              <a:gd name="connsiteX0" fmla="*/ 0 w 2074675"/>
              <a:gd name="connsiteY0" fmla="*/ 0 h 1292154"/>
              <a:gd name="connsiteX1" fmla="*/ 2074675 w 2074675"/>
              <a:gd name="connsiteY1" fmla="*/ 0 h 1292154"/>
              <a:gd name="connsiteX2" fmla="*/ 2074675 w 2074675"/>
              <a:gd name="connsiteY2" fmla="*/ 1292154 h 1292154"/>
              <a:gd name="connsiteX3" fmla="*/ 0 w 2074675"/>
              <a:gd name="connsiteY3" fmla="*/ 1292154 h 1292154"/>
              <a:gd name="connsiteX4" fmla="*/ 0 w 2074675"/>
              <a:gd name="connsiteY4" fmla="*/ 0 h 129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4675" h="1292154">
                <a:moveTo>
                  <a:pt x="0" y="0"/>
                </a:moveTo>
                <a:lnTo>
                  <a:pt x="2074675" y="0"/>
                </a:lnTo>
                <a:lnTo>
                  <a:pt x="2074675" y="1292154"/>
                </a:lnTo>
                <a:lnTo>
                  <a:pt x="0" y="1292154"/>
                </a:lnTo>
                <a:lnTo>
                  <a:pt x="0" y="0"/>
                </a:lnTo>
                <a:close/>
              </a:path>
            </a:pathLst>
          </a:custGeom>
          <a:solidFill>
            <a:srgbClr val="D0EC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87313">
              <a:spcAft>
                <a:spcPts val="600"/>
              </a:spcAft>
            </a:pPr>
            <a:r>
              <a:rPr lang="ru-RU" sz="1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Инженер по сервисному обслуживанию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диагностических работ, ремонта и технического обслуживания оборудования;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производить диагностику оборудования;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Разборка </a:t>
            </a:r>
            <a:r>
              <a:rPr lang="ru-RU" sz="900" dirty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сборка, ремонт ДВС, </a:t>
            </a:r>
            <a:r>
              <a:rPr lang="ru-RU" sz="900" dirty="0" smtClean="0">
                <a:solidFill>
                  <a:srgbClr val="32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КПП.</a:t>
            </a:r>
            <a:endParaRPr lang="ru-RU" sz="900" dirty="0">
              <a:solidFill>
                <a:srgbClr val="3252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7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Номер слайда 2"/>
          <p:cNvSpPr txBox="1">
            <a:spLocks noGrp="1"/>
          </p:cNvSpPr>
          <p:nvPr>
            <p:ph type="sldNum" sz="quarter" idx="4294967295"/>
          </p:nvPr>
        </p:nvSpPr>
        <p:spPr>
          <a:xfrm>
            <a:off x="11401018" y="6414761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83" name="Ромб 40"/>
          <p:cNvSpPr/>
          <p:nvPr/>
        </p:nvSpPr>
        <p:spPr>
          <a:xfrm>
            <a:off x="2421939" y="1334145"/>
            <a:ext cx="1252153" cy="1188852"/>
          </a:xfrm>
          <a:prstGeom prst="diamond">
            <a:avLst/>
          </a:prstGeom>
          <a:solidFill>
            <a:srgbClr val="F2F2F2"/>
          </a:solidFill>
          <a:ln>
            <a:solidFill>
              <a:srgbClr val="1E5646"/>
            </a:solidFill>
          </a:ln>
          <a:effectLst/>
        </p:spPr>
        <p:txBody>
          <a:bodyPr lIns="45719" rIns="45719"/>
          <a:lstStyle/>
          <a:p>
            <a:pPr>
              <a:defRPr sz="36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4" name="Прямоугольник 14"/>
          <p:cNvSpPr txBox="1"/>
          <p:nvPr/>
        </p:nvSpPr>
        <p:spPr>
          <a:xfrm>
            <a:off x="408106" y="3541605"/>
            <a:ext cx="1290066" cy="391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Корпоративная программа ДМС</a:t>
            </a:r>
          </a:p>
        </p:txBody>
      </p:sp>
      <p:sp>
        <p:nvSpPr>
          <p:cNvPr id="185" name="Прямоугольник 15"/>
          <p:cNvSpPr txBox="1"/>
          <p:nvPr/>
        </p:nvSpPr>
        <p:spPr>
          <a:xfrm>
            <a:off x="564143" y="1572249"/>
            <a:ext cx="1815825" cy="696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Оплата проезда к месту отдыха (для сотрудников, работающих в особых климатических условиях)</a:t>
            </a:r>
          </a:p>
        </p:txBody>
      </p:sp>
      <p:sp>
        <p:nvSpPr>
          <p:cNvPr id="186" name="Прямая соединительная линия 61"/>
          <p:cNvSpPr/>
          <p:nvPr/>
        </p:nvSpPr>
        <p:spPr>
          <a:xfrm flipH="1">
            <a:off x="7896727" y="2300436"/>
            <a:ext cx="513617" cy="492460"/>
          </a:xfrm>
          <a:prstGeom prst="line">
            <a:avLst/>
          </a:prstGeom>
          <a:ln>
            <a:solidFill>
              <a:srgbClr val="2EBBA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7" name="Ромб 64"/>
          <p:cNvSpPr/>
          <p:nvPr/>
        </p:nvSpPr>
        <p:spPr>
          <a:xfrm>
            <a:off x="8237087" y="1278284"/>
            <a:ext cx="1202805" cy="1120849"/>
          </a:xfrm>
          <a:prstGeom prst="diamond">
            <a:avLst/>
          </a:prstGeom>
          <a:solidFill>
            <a:srgbClr val="F2F2F2"/>
          </a:solidFill>
          <a:ln>
            <a:solidFill>
              <a:srgbClr val="1E5646"/>
            </a:solidFill>
          </a:ln>
          <a:effectLst/>
        </p:spPr>
        <p:txBody>
          <a:bodyPr lIns="45719" rIns="45719"/>
          <a:lstStyle/>
          <a:p>
            <a:pPr>
              <a:defRPr sz="36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8" name="Прямоугольник 3"/>
          <p:cNvSpPr/>
          <p:nvPr/>
        </p:nvSpPr>
        <p:spPr>
          <a:xfrm>
            <a:off x="4318018" y="2406305"/>
            <a:ext cx="3106261" cy="2329894"/>
          </a:xfrm>
          <a:prstGeom prst="rect">
            <a:avLst/>
          </a:prstGeom>
          <a:solidFill>
            <a:srgbClr val="D0ECE7"/>
          </a:solidFill>
          <a:ln w="12700">
            <a:miter lim="400000"/>
          </a:ln>
          <a:effectLst/>
        </p:spPr>
        <p:txBody>
          <a:bodyPr lIns="45719" rIns="45719"/>
          <a:lstStyle/>
          <a:p>
            <a:pPr>
              <a:defRPr sz="36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9" name="Rectangle 2"/>
          <p:cNvSpPr txBox="1"/>
          <p:nvPr/>
        </p:nvSpPr>
        <p:spPr>
          <a:xfrm>
            <a:off x="4612421" y="2724408"/>
            <a:ext cx="2456483" cy="1652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marL="177800" indent="-355600" algn="ctr">
              <a:lnSpc>
                <a:spcPct val="90000"/>
              </a:lnSpc>
              <a:defRPr sz="1300" b="1">
                <a:solidFill>
                  <a:srgbClr val="56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Работа в ИНК</a:t>
            </a:r>
            <a:r>
              <a:rPr b="0"/>
              <a:t> – это профессиональное развитие,</a:t>
            </a:r>
            <a:endParaRPr sz="1400"/>
          </a:p>
          <a:p>
            <a:pPr marL="177800" indent="-355600" algn="ctr">
              <a:lnSpc>
                <a:spcPct val="90000"/>
              </a:lnSpc>
              <a:defRPr sz="1300">
                <a:solidFill>
                  <a:srgbClr val="56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чувство стабильности и</a:t>
            </a:r>
            <a:endParaRPr sz="1400"/>
          </a:p>
          <a:p>
            <a:pPr marL="177800" indent="-355600" algn="ctr">
              <a:lnSpc>
                <a:spcPct val="90000"/>
              </a:lnSpc>
              <a:defRPr sz="1300">
                <a:solidFill>
                  <a:srgbClr val="56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уверенности в завтрашнем</a:t>
            </a:r>
            <a:endParaRPr sz="1400"/>
          </a:p>
          <a:p>
            <a:pPr marL="177800" indent="-355600" algn="ctr">
              <a:lnSpc>
                <a:spcPct val="90000"/>
              </a:lnSpc>
              <a:defRPr sz="1300">
                <a:solidFill>
                  <a:srgbClr val="56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дне. Мы стремимся к тому,</a:t>
            </a:r>
            <a:endParaRPr sz="1400"/>
          </a:p>
          <a:p>
            <a:pPr marL="177800" indent="-355600" algn="ctr">
              <a:lnSpc>
                <a:spcPct val="90000"/>
              </a:lnSpc>
              <a:defRPr sz="1300">
                <a:solidFill>
                  <a:srgbClr val="56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чтобы наши сотрудники</a:t>
            </a:r>
            <a:endParaRPr sz="1400"/>
          </a:p>
          <a:p>
            <a:pPr marL="177800" indent="-355600" algn="ctr">
              <a:lnSpc>
                <a:spcPct val="90000"/>
              </a:lnSpc>
              <a:defRPr sz="1300">
                <a:solidFill>
                  <a:srgbClr val="56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получали удовольствие от</a:t>
            </a:r>
            <a:endParaRPr sz="1400"/>
          </a:p>
          <a:p>
            <a:pPr marL="177800" indent="-355600" algn="ctr">
              <a:lnSpc>
                <a:spcPct val="90000"/>
              </a:lnSpc>
              <a:defRPr sz="1300">
                <a:solidFill>
                  <a:srgbClr val="56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работы и гордились своей</a:t>
            </a:r>
            <a:endParaRPr sz="1400"/>
          </a:p>
          <a:p>
            <a:pPr marL="177800" indent="-355600" algn="ctr">
              <a:lnSpc>
                <a:spcPct val="90000"/>
              </a:lnSpc>
              <a:defRPr sz="1300">
                <a:solidFill>
                  <a:srgbClr val="56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компанией</a:t>
            </a:r>
          </a:p>
        </p:txBody>
      </p:sp>
      <p:sp>
        <p:nvSpPr>
          <p:cNvPr id="190" name="Ромб 56"/>
          <p:cNvSpPr/>
          <p:nvPr/>
        </p:nvSpPr>
        <p:spPr>
          <a:xfrm>
            <a:off x="1729950" y="3168319"/>
            <a:ext cx="1252152" cy="1188852"/>
          </a:xfrm>
          <a:prstGeom prst="diamond">
            <a:avLst/>
          </a:prstGeom>
          <a:solidFill>
            <a:srgbClr val="F2F2F2"/>
          </a:solidFill>
          <a:ln>
            <a:solidFill>
              <a:srgbClr val="1E5646"/>
            </a:solidFill>
          </a:ln>
          <a:effectLst/>
        </p:spPr>
        <p:txBody>
          <a:bodyPr lIns="45719" rIns="45719"/>
          <a:lstStyle/>
          <a:p>
            <a:pPr>
              <a:defRPr sz="36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1" name="Ромб 57"/>
          <p:cNvSpPr/>
          <p:nvPr/>
        </p:nvSpPr>
        <p:spPr>
          <a:xfrm>
            <a:off x="2421939" y="5040491"/>
            <a:ext cx="1252153" cy="1188852"/>
          </a:xfrm>
          <a:prstGeom prst="diamond">
            <a:avLst/>
          </a:prstGeom>
          <a:solidFill>
            <a:srgbClr val="F2F2F2"/>
          </a:solidFill>
          <a:ln>
            <a:solidFill>
              <a:srgbClr val="1E5646"/>
            </a:solidFill>
          </a:ln>
          <a:effectLst/>
        </p:spPr>
        <p:txBody>
          <a:bodyPr lIns="45719" rIns="45719"/>
          <a:lstStyle/>
          <a:p>
            <a:pPr>
              <a:defRPr sz="36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2" name="Прямоугольник 71"/>
          <p:cNvSpPr txBox="1"/>
          <p:nvPr/>
        </p:nvSpPr>
        <p:spPr>
          <a:xfrm>
            <a:off x="518200" y="5434862"/>
            <a:ext cx="1667048" cy="544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Страхование сотрудников от несчастного случая</a:t>
            </a:r>
          </a:p>
        </p:txBody>
      </p:sp>
      <p:sp>
        <p:nvSpPr>
          <p:cNvPr id="193" name="Прямоугольник 72"/>
          <p:cNvSpPr txBox="1"/>
          <p:nvPr/>
        </p:nvSpPr>
        <p:spPr>
          <a:xfrm>
            <a:off x="9738643" y="1592551"/>
            <a:ext cx="2241984" cy="696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Материальная помощь и</a:t>
            </a:r>
          </a:p>
          <a:p>
            <a:pPr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дополнительные дни отдыха в связи с особыми событиями в жизни</a:t>
            </a:r>
          </a:p>
        </p:txBody>
      </p:sp>
      <p:sp>
        <p:nvSpPr>
          <p:cNvPr id="194" name="Ромб 73"/>
          <p:cNvSpPr/>
          <p:nvPr/>
        </p:nvSpPr>
        <p:spPr>
          <a:xfrm>
            <a:off x="8700520" y="3230783"/>
            <a:ext cx="1202805" cy="1120848"/>
          </a:xfrm>
          <a:prstGeom prst="diamond">
            <a:avLst/>
          </a:prstGeom>
          <a:solidFill>
            <a:srgbClr val="F2F2F2"/>
          </a:solidFill>
          <a:ln>
            <a:solidFill>
              <a:srgbClr val="1E5646"/>
            </a:solidFill>
          </a:ln>
          <a:effectLst/>
        </p:spPr>
        <p:txBody>
          <a:bodyPr lIns="45719" rIns="45719"/>
          <a:lstStyle/>
          <a:p>
            <a:pPr>
              <a:defRPr sz="36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5" name="Прямоугольник 5"/>
          <p:cNvSpPr txBox="1"/>
          <p:nvPr/>
        </p:nvSpPr>
        <p:spPr>
          <a:xfrm>
            <a:off x="10121060" y="3520633"/>
            <a:ext cx="1477152" cy="696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Организация летнего отдыха детей сотрудников Компании</a:t>
            </a:r>
          </a:p>
        </p:txBody>
      </p:sp>
      <p:pic>
        <p:nvPicPr>
          <p:cNvPr id="196" name="Рисунок 76" descr="Рисунок 7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0176" y="3512949"/>
            <a:ext cx="583494" cy="54179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Прямая соединительная линия 77"/>
          <p:cNvSpPr/>
          <p:nvPr/>
        </p:nvSpPr>
        <p:spPr>
          <a:xfrm flipH="1" flipV="1">
            <a:off x="7762564" y="4797697"/>
            <a:ext cx="541523" cy="407160"/>
          </a:xfrm>
          <a:prstGeom prst="line">
            <a:avLst/>
          </a:prstGeom>
          <a:ln>
            <a:solidFill>
              <a:srgbClr val="2EBBA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" name="Прямая соединительная линия 78"/>
          <p:cNvSpPr/>
          <p:nvPr/>
        </p:nvSpPr>
        <p:spPr>
          <a:xfrm flipH="1">
            <a:off x="7896727" y="3772056"/>
            <a:ext cx="680720" cy="11794"/>
          </a:xfrm>
          <a:prstGeom prst="line">
            <a:avLst/>
          </a:prstGeom>
          <a:ln>
            <a:solidFill>
              <a:srgbClr val="2EBBA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9" name="Прямая соединительная линия 79"/>
          <p:cNvSpPr/>
          <p:nvPr/>
        </p:nvSpPr>
        <p:spPr>
          <a:xfrm flipH="1">
            <a:off x="3164126" y="3741661"/>
            <a:ext cx="680720" cy="11794"/>
          </a:xfrm>
          <a:prstGeom prst="line">
            <a:avLst/>
          </a:prstGeom>
          <a:ln>
            <a:solidFill>
              <a:srgbClr val="2EBBA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0" name="Прямая соединительная линия 80"/>
          <p:cNvSpPr/>
          <p:nvPr/>
        </p:nvSpPr>
        <p:spPr>
          <a:xfrm flipH="1" flipV="1">
            <a:off x="3478300" y="2300438"/>
            <a:ext cx="543294" cy="492459"/>
          </a:xfrm>
          <a:prstGeom prst="line">
            <a:avLst/>
          </a:prstGeom>
          <a:ln>
            <a:solidFill>
              <a:srgbClr val="2EBBA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" name="Прямая соединительная линия 81"/>
          <p:cNvSpPr/>
          <p:nvPr/>
        </p:nvSpPr>
        <p:spPr>
          <a:xfrm flipH="1">
            <a:off x="3558252" y="4710438"/>
            <a:ext cx="636691" cy="353944"/>
          </a:xfrm>
          <a:prstGeom prst="line">
            <a:avLst/>
          </a:prstGeom>
          <a:ln>
            <a:solidFill>
              <a:srgbClr val="2EBBA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02" name="Рисунок 82" descr="Рисунок 8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46965" y="1539538"/>
            <a:ext cx="545995" cy="559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Рисунок 83" descr="Рисунок 83"/>
          <p:cNvPicPr>
            <a:picLocks noChangeAspect="1"/>
          </p:cNvPicPr>
          <p:nvPr/>
        </p:nvPicPr>
        <p:blipFill>
          <a:blip r:embed="rId4">
            <a:extLst/>
          </a:blip>
          <a:srcRect l="23828" t="25391" r="25586" b="27538"/>
          <a:stretch>
            <a:fillRect/>
          </a:stretch>
        </p:blipFill>
        <p:spPr>
          <a:xfrm>
            <a:off x="2020071" y="3492210"/>
            <a:ext cx="601058" cy="498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Рисунок 84" descr="Рисунок 8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94402" y="5342204"/>
            <a:ext cx="726304" cy="582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Рисунок 25" descr="Рисунок 25"/>
          <p:cNvPicPr>
            <a:picLocks noChangeAspect="1"/>
          </p:cNvPicPr>
          <p:nvPr/>
        </p:nvPicPr>
        <p:blipFill>
          <a:blip r:embed="rId6">
            <a:extLst/>
          </a:blip>
          <a:srcRect t="18965" b="19380"/>
          <a:stretch>
            <a:fillRect/>
          </a:stretch>
        </p:blipFill>
        <p:spPr>
          <a:xfrm>
            <a:off x="2753779" y="1684478"/>
            <a:ext cx="679973" cy="419229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Ромб 85"/>
          <p:cNvSpPr/>
          <p:nvPr/>
        </p:nvSpPr>
        <p:spPr>
          <a:xfrm>
            <a:off x="5344359" y="5542412"/>
            <a:ext cx="1202805" cy="1120849"/>
          </a:xfrm>
          <a:prstGeom prst="diamond">
            <a:avLst/>
          </a:prstGeom>
          <a:solidFill>
            <a:srgbClr val="F2F2F2"/>
          </a:solidFill>
          <a:ln>
            <a:solidFill>
              <a:srgbClr val="1E5646"/>
            </a:solidFill>
          </a:ln>
          <a:effectLst/>
        </p:spPr>
        <p:txBody>
          <a:bodyPr lIns="45719" rIns="45719"/>
          <a:lstStyle/>
          <a:p>
            <a:pPr>
              <a:defRPr sz="36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7" name="Прямая соединительная линия 86"/>
          <p:cNvSpPr/>
          <p:nvPr/>
        </p:nvSpPr>
        <p:spPr>
          <a:xfrm flipH="1" flipV="1">
            <a:off x="5939073" y="4952246"/>
            <a:ext cx="6307" cy="482618"/>
          </a:xfrm>
          <a:prstGeom prst="line">
            <a:avLst/>
          </a:prstGeom>
          <a:ln>
            <a:solidFill>
              <a:srgbClr val="2EBBA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08" name="Рисунок 88" descr="Рисунок 8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40175" y="5807169"/>
            <a:ext cx="580425" cy="565007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Прямоугольник 89"/>
          <p:cNvSpPr txBox="1"/>
          <p:nvPr/>
        </p:nvSpPr>
        <p:spPr>
          <a:xfrm>
            <a:off x="6714215" y="5928352"/>
            <a:ext cx="1477152" cy="391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Компенсация</a:t>
            </a:r>
            <a:r>
              <a:rPr dirty="0"/>
              <a:t> </a:t>
            </a:r>
            <a:r>
              <a:rPr dirty="0" err="1"/>
              <a:t>занятий</a:t>
            </a:r>
            <a:r>
              <a:rPr dirty="0"/>
              <a:t> </a:t>
            </a:r>
            <a:r>
              <a:rPr dirty="0" err="1"/>
              <a:t>спортом</a:t>
            </a:r>
            <a:endParaRPr dirty="0"/>
          </a:p>
        </p:txBody>
      </p:sp>
      <p:sp>
        <p:nvSpPr>
          <p:cNvPr id="210" name="Прямоугольник 43"/>
          <p:cNvSpPr txBox="1"/>
          <p:nvPr/>
        </p:nvSpPr>
        <p:spPr>
          <a:xfrm>
            <a:off x="9738643" y="5523677"/>
            <a:ext cx="2216210" cy="391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Компенсация расходов на аренду жилья сроком до 5 лет</a:t>
            </a:r>
          </a:p>
        </p:txBody>
      </p:sp>
      <p:sp>
        <p:nvSpPr>
          <p:cNvPr id="211" name="Ромб 41"/>
          <p:cNvSpPr/>
          <p:nvPr/>
        </p:nvSpPr>
        <p:spPr>
          <a:xfrm>
            <a:off x="8264703" y="5164130"/>
            <a:ext cx="1202805" cy="1120849"/>
          </a:xfrm>
          <a:prstGeom prst="diamond">
            <a:avLst/>
          </a:prstGeom>
          <a:solidFill>
            <a:srgbClr val="F2F2F2"/>
          </a:solidFill>
          <a:ln>
            <a:solidFill>
              <a:srgbClr val="1E5646"/>
            </a:solidFill>
          </a:ln>
          <a:effectLst/>
        </p:spPr>
        <p:txBody>
          <a:bodyPr lIns="45719" rIns="45719"/>
          <a:lstStyle/>
          <a:p>
            <a:pPr>
              <a:defRPr sz="36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12" name="Рисунок 42" descr="Рисунок 42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599531" y="5471752"/>
            <a:ext cx="533147" cy="533147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Прямоугольник 45"/>
          <p:cNvSpPr/>
          <p:nvPr/>
        </p:nvSpPr>
        <p:spPr>
          <a:xfrm>
            <a:off x="1" y="0"/>
            <a:ext cx="12192001" cy="1001027"/>
          </a:xfrm>
          <a:prstGeom prst="rect">
            <a:avLst/>
          </a:prstGeom>
          <a:solidFill>
            <a:srgbClr val="015D5F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4" name="Рисунок 46" descr="Рисунок 46"/>
          <p:cNvPicPr>
            <a:picLocks noChangeAspect="1"/>
          </p:cNvPicPr>
          <p:nvPr/>
        </p:nvPicPr>
        <p:blipFill>
          <a:blip r:embed="rId9">
            <a:extLst/>
          </a:blip>
          <a:srcRect t="19930" r="923" b="26316"/>
          <a:stretch>
            <a:fillRect/>
          </a:stretch>
        </p:blipFill>
        <p:spPr>
          <a:xfrm>
            <a:off x="174069" y="99938"/>
            <a:ext cx="1348272" cy="731523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TextBox 47"/>
          <p:cNvSpPr txBox="1"/>
          <p:nvPr/>
        </p:nvSpPr>
        <p:spPr>
          <a:xfrm>
            <a:off x="1750504" y="180331"/>
            <a:ext cx="9918598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Социальный пакет</a:t>
            </a:r>
          </a:p>
        </p:txBody>
      </p:sp>
    </p:spTree>
    <p:extLst>
      <p:ext uri="{BB962C8B-B14F-4D97-AF65-F5344CB8AC3E}">
        <p14:creationId xmlns:p14="http://schemas.microsoft.com/office/powerpoint/2010/main" val="317490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Прямоугольник 45"/>
          <p:cNvSpPr/>
          <p:nvPr/>
        </p:nvSpPr>
        <p:spPr>
          <a:xfrm>
            <a:off x="1" y="0"/>
            <a:ext cx="12192001" cy="1001027"/>
          </a:xfrm>
          <a:prstGeom prst="rect">
            <a:avLst/>
          </a:prstGeom>
          <a:solidFill>
            <a:srgbClr val="015D5F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8" name="Рисунок 46" descr="Рисунок 46"/>
          <p:cNvPicPr>
            <a:picLocks noChangeAspect="1"/>
          </p:cNvPicPr>
          <p:nvPr/>
        </p:nvPicPr>
        <p:blipFill>
          <a:blip r:embed="rId2">
            <a:extLst/>
          </a:blip>
          <a:srcRect t="19930" r="923" b="26316"/>
          <a:stretch>
            <a:fillRect/>
          </a:stretch>
        </p:blipFill>
        <p:spPr>
          <a:xfrm>
            <a:off x="174069" y="99938"/>
            <a:ext cx="1348272" cy="731523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extBox 47"/>
          <p:cNvSpPr txBox="1"/>
          <p:nvPr/>
        </p:nvSpPr>
        <p:spPr>
          <a:xfrm>
            <a:off x="1750504" y="180331"/>
            <a:ext cx="9918598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Корпоративная культура</a:t>
            </a:r>
          </a:p>
        </p:txBody>
      </p:sp>
      <p:sp>
        <p:nvSpPr>
          <p:cNvPr id="220" name="Скругленный прямоугольник 1"/>
          <p:cNvSpPr/>
          <p:nvPr/>
        </p:nvSpPr>
        <p:spPr>
          <a:xfrm>
            <a:off x="638238" y="1264204"/>
            <a:ext cx="5075229" cy="2540682"/>
          </a:xfrm>
          <a:prstGeom prst="roundRect">
            <a:avLst>
              <a:gd name="adj" fmla="val 16667"/>
            </a:avLst>
          </a:prstGeom>
          <a:solidFill>
            <a:srgbClr val="D0ECE7"/>
          </a:solidFill>
          <a:ln w="12700">
            <a:miter lim="400000"/>
          </a:ln>
          <a:effectLst/>
        </p:spPr>
        <p:txBody>
          <a:bodyPr lIns="45719" rIns="45719"/>
          <a:lstStyle/>
          <a:p>
            <a:pPr algn="ctr">
              <a:defRPr sz="20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1" name="Скругленный прямоугольник 37"/>
          <p:cNvSpPr/>
          <p:nvPr/>
        </p:nvSpPr>
        <p:spPr>
          <a:xfrm>
            <a:off x="6412050" y="1264204"/>
            <a:ext cx="5075228" cy="2540682"/>
          </a:xfrm>
          <a:prstGeom prst="roundRect">
            <a:avLst>
              <a:gd name="adj" fmla="val 16667"/>
            </a:avLst>
          </a:prstGeom>
          <a:solidFill>
            <a:srgbClr val="D0ECE7"/>
          </a:solidFill>
          <a:ln w="12700">
            <a:miter lim="400000"/>
          </a:ln>
          <a:effectLst/>
        </p:spPr>
        <p:txBody>
          <a:bodyPr lIns="45719" rIns="45719"/>
          <a:lstStyle/>
          <a:p>
            <a:pPr>
              <a:defRPr sz="36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2" name="Скругленный прямоугольник 38"/>
          <p:cNvSpPr/>
          <p:nvPr/>
        </p:nvSpPr>
        <p:spPr>
          <a:xfrm>
            <a:off x="638238" y="4116845"/>
            <a:ext cx="5075229" cy="2540683"/>
          </a:xfrm>
          <a:prstGeom prst="roundRect">
            <a:avLst>
              <a:gd name="adj" fmla="val 16667"/>
            </a:avLst>
          </a:prstGeom>
          <a:solidFill>
            <a:srgbClr val="D0ECE7"/>
          </a:solidFill>
          <a:ln w="12700">
            <a:miter lim="400000"/>
          </a:ln>
          <a:effectLst/>
        </p:spPr>
        <p:txBody>
          <a:bodyPr lIns="45719" rIns="45719"/>
          <a:lstStyle/>
          <a:p>
            <a:pPr>
              <a:defRPr sz="36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3" name="Скругленный прямоугольник 39"/>
          <p:cNvSpPr/>
          <p:nvPr/>
        </p:nvSpPr>
        <p:spPr>
          <a:xfrm>
            <a:off x="6412050" y="4116845"/>
            <a:ext cx="5075228" cy="2540683"/>
          </a:xfrm>
          <a:prstGeom prst="roundRect">
            <a:avLst>
              <a:gd name="adj" fmla="val 16667"/>
            </a:avLst>
          </a:prstGeom>
          <a:solidFill>
            <a:srgbClr val="D0ECE7"/>
          </a:solidFill>
          <a:ln w="12700">
            <a:miter lim="400000"/>
          </a:ln>
          <a:effectLst/>
        </p:spPr>
        <p:txBody>
          <a:bodyPr lIns="45719" rIns="45719"/>
          <a:lstStyle/>
          <a:p>
            <a:pPr>
              <a:defRPr sz="36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4" name="TextBox 4"/>
          <p:cNvSpPr txBox="1"/>
          <p:nvPr/>
        </p:nvSpPr>
        <p:spPr>
          <a:xfrm>
            <a:off x="818971" y="1589459"/>
            <a:ext cx="2780636" cy="2042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71450" indent="-171450"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"Милосердие" - поддержка социально-уязвимых групп населения,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"ЗОЖ" - пропаганда здорового образа жизни,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"Экогруппа" - экологические проекты,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"Зоопатруль" - помощь животным,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"Дари добро" - волонтерская деятельность по всем направлениям в г. Усть-Куте.</a:t>
            </a:r>
          </a:p>
        </p:txBody>
      </p:sp>
      <p:sp>
        <p:nvSpPr>
          <p:cNvPr id="225" name="TextBox 6"/>
          <p:cNvSpPr txBox="1"/>
          <p:nvPr/>
        </p:nvSpPr>
        <p:spPr>
          <a:xfrm>
            <a:off x="1058311" y="1325572"/>
            <a:ext cx="3965059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Волонтерское движение</a:t>
            </a:r>
          </a:p>
        </p:txBody>
      </p:sp>
      <p:pic>
        <p:nvPicPr>
          <p:cNvPr id="226" name="Рисунок 44" descr="Рисунок 4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39662" y="1653888"/>
            <a:ext cx="1551617" cy="1034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Рисунок 48" descr="Рисунок 4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39662" y="2695252"/>
            <a:ext cx="1551617" cy="1030552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TextBox 49"/>
          <p:cNvSpPr txBox="1"/>
          <p:nvPr/>
        </p:nvSpPr>
        <p:spPr>
          <a:xfrm>
            <a:off x="6711430" y="1825532"/>
            <a:ext cx="2428496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Э</a:t>
            </a:r>
            <a:r>
              <a:rPr dirty="0" err="1" smtClean="0"/>
              <a:t>нергия</a:t>
            </a:r>
            <a:r>
              <a:rPr dirty="0" smtClean="0"/>
              <a:t> </a:t>
            </a:r>
            <a:r>
              <a:rPr dirty="0" err="1"/>
              <a:t>компании</a:t>
            </a:r>
            <a:r>
              <a:rPr dirty="0"/>
              <a:t>, </a:t>
            </a:r>
            <a:r>
              <a:rPr dirty="0" err="1"/>
              <a:t>мы</a:t>
            </a:r>
            <a:r>
              <a:rPr dirty="0"/>
              <a:t> </a:t>
            </a:r>
            <a:r>
              <a:rPr dirty="0" err="1"/>
              <a:t>впитываем</a:t>
            </a:r>
            <a:r>
              <a:rPr dirty="0"/>
              <a:t> </a:t>
            </a:r>
            <a:r>
              <a:rPr dirty="0" err="1"/>
              <a:t>ценности</a:t>
            </a:r>
            <a:r>
              <a:rPr dirty="0"/>
              <a:t> </a:t>
            </a:r>
            <a:r>
              <a:rPr dirty="0" err="1"/>
              <a:t>компании</a:t>
            </a:r>
            <a:r>
              <a:rPr dirty="0"/>
              <a:t> </a:t>
            </a:r>
            <a:r>
              <a:rPr dirty="0" err="1"/>
              <a:t>смолоду</a:t>
            </a:r>
            <a:r>
              <a:rPr dirty="0"/>
              <a:t>, </a:t>
            </a:r>
            <a:r>
              <a:rPr dirty="0" err="1"/>
              <a:t>верим</a:t>
            </a:r>
            <a:r>
              <a:rPr dirty="0"/>
              <a:t> в </a:t>
            </a:r>
            <a:r>
              <a:rPr dirty="0" err="1"/>
              <a:t>них</a:t>
            </a:r>
            <a:r>
              <a:rPr dirty="0"/>
              <a:t> и </a:t>
            </a:r>
            <a:r>
              <a:rPr dirty="0" err="1"/>
              <a:t>передаем</a:t>
            </a:r>
            <a:r>
              <a:rPr dirty="0"/>
              <a:t> </a:t>
            </a:r>
            <a:r>
              <a:rPr dirty="0" err="1"/>
              <a:t>другим</a:t>
            </a:r>
            <a:r>
              <a:rPr dirty="0"/>
              <a:t>, </a:t>
            </a:r>
            <a:r>
              <a:rPr dirty="0" err="1"/>
              <a:t>поддерживая</a:t>
            </a:r>
            <a:r>
              <a:rPr dirty="0"/>
              <a:t> </a:t>
            </a:r>
            <a:r>
              <a:rPr dirty="0" err="1"/>
              <a:t>уникальность</a:t>
            </a:r>
            <a:r>
              <a:rPr dirty="0"/>
              <a:t> и </a:t>
            </a:r>
            <a:r>
              <a:rPr dirty="0" err="1"/>
              <a:t>независимость</a:t>
            </a:r>
            <a:r>
              <a:rPr dirty="0"/>
              <a:t> </a:t>
            </a:r>
            <a:r>
              <a:rPr dirty="0" err="1"/>
              <a:t>нашей</a:t>
            </a:r>
            <a:r>
              <a:rPr dirty="0"/>
              <a:t> </a:t>
            </a:r>
            <a:r>
              <a:rPr lang="ru-RU" dirty="0" err="1" smtClean="0"/>
              <a:t>К</a:t>
            </a:r>
            <a:r>
              <a:rPr dirty="0" err="1" smtClean="0"/>
              <a:t>омпании</a:t>
            </a:r>
            <a:r>
              <a:rPr dirty="0"/>
              <a:t>.</a:t>
            </a:r>
          </a:p>
        </p:txBody>
      </p:sp>
      <p:sp>
        <p:nvSpPr>
          <p:cNvPr id="229" name="TextBox 50"/>
          <p:cNvSpPr txBox="1"/>
          <p:nvPr/>
        </p:nvSpPr>
        <p:spPr>
          <a:xfrm>
            <a:off x="6844397" y="1344296"/>
            <a:ext cx="396506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Молодежный совет</a:t>
            </a:r>
          </a:p>
        </p:txBody>
      </p:sp>
      <p:pic>
        <p:nvPicPr>
          <p:cNvPr id="230" name="Рисунок 51" descr="Рисунок 5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51143" y="1714289"/>
            <a:ext cx="1524919" cy="1016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Рисунок 52" descr="Рисунок 5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57263" y="2704262"/>
            <a:ext cx="1518798" cy="1012532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TextBox 53"/>
          <p:cNvSpPr txBox="1"/>
          <p:nvPr/>
        </p:nvSpPr>
        <p:spPr>
          <a:xfrm>
            <a:off x="542810" y="4622031"/>
            <a:ext cx="2192514" cy="1686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Волейбол</a:t>
            </a:r>
            <a:endParaRPr dirty="0"/>
          </a:p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Футбол</a:t>
            </a:r>
            <a:endParaRPr dirty="0"/>
          </a:p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Баскетбол</a:t>
            </a:r>
            <a:endParaRPr dirty="0"/>
          </a:p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Пейнтбол</a:t>
            </a:r>
            <a:endParaRPr dirty="0"/>
          </a:p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Чирлидинг</a:t>
            </a:r>
            <a:endParaRPr dirty="0"/>
          </a:p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Шахматы</a:t>
            </a:r>
            <a:endParaRPr dirty="0"/>
          </a:p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Настольный</a:t>
            </a:r>
            <a:r>
              <a:rPr dirty="0"/>
              <a:t> </a:t>
            </a:r>
            <a:r>
              <a:rPr dirty="0" err="1"/>
              <a:t>теннис</a:t>
            </a:r>
            <a:endParaRPr dirty="0"/>
          </a:p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Хоккей</a:t>
            </a:r>
            <a:endParaRPr dirty="0"/>
          </a:p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Беговой</a:t>
            </a:r>
            <a:r>
              <a:rPr dirty="0"/>
              <a:t> </a:t>
            </a:r>
            <a:r>
              <a:rPr dirty="0" err="1"/>
              <a:t>клуб</a:t>
            </a:r>
            <a:endParaRPr dirty="0"/>
          </a:p>
        </p:txBody>
      </p:sp>
      <p:sp>
        <p:nvSpPr>
          <p:cNvPr id="233" name="TextBox 54"/>
          <p:cNvSpPr txBox="1"/>
          <p:nvPr/>
        </p:nvSpPr>
        <p:spPr>
          <a:xfrm>
            <a:off x="1058311" y="4166710"/>
            <a:ext cx="3965059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Спорт</a:t>
            </a:r>
          </a:p>
        </p:txBody>
      </p:sp>
      <p:pic>
        <p:nvPicPr>
          <p:cNvPr id="234" name="Рисунок 55" descr="Рисунок 55"/>
          <p:cNvPicPr>
            <a:picLocks noChangeAspect="1"/>
          </p:cNvPicPr>
          <p:nvPr/>
        </p:nvPicPr>
        <p:blipFill>
          <a:blip r:embed="rId7">
            <a:extLst/>
          </a:blip>
          <a:srcRect b="15147"/>
          <a:stretch>
            <a:fillRect/>
          </a:stretch>
        </p:blipFill>
        <p:spPr>
          <a:xfrm>
            <a:off x="3695193" y="4559296"/>
            <a:ext cx="1652855" cy="9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Рисунок 58" descr="Рисунок 5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536941" y="4540644"/>
            <a:ext cx="1402357" cy="9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Рисунок 59" descr="Рисунок 59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541090" y="5338755"/>
            <a:ext cx="1555917" cy="1037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Рисунок 60" descr="Рисунок 60"/>
          <p:cNvPicPr>
            <a:picLocks noChangeAspect="1"/>
          </p:cNvPicPr>
          <p:nvPr/>
        </p:nvPicPr>
        <p:blipFill>
          <a:blip r:embed="rId10">
            <a:extLst/>
          </a:blip>
          <a:srcRect l="8885" t="2829" r="15687" b="3331"/>
          <a:stretch>
            <a:fillRect/>
          </a:stretch>
        </p:blipFill>
        <p:spPr>
          <a:xfrm>
            <a:off x="4097006" y="5338755"/>
            <a:ext cx="1251043" cy="1037602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TextBox 62"/>
          <p:cNvSpPr txBox="1"/>
          <p:nvPr/>
        </p:nvSpPr>
        <p:spPr>
          <a:xfrm>
            <a:off x="6673334" y="4505264"/>
            <a:ext cx="2192514" cy="2042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Это сотрудники ИНК, увеченные музыкой. </a:t>
            </a:r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Цель – транслировать с помощью всем понятной и простой музыки, что ИНК — компания, в которой люди могут не только работать, но и развиваться, творить. Здесь приветствуются и поддерживаются любые хорошие начинания.</a:t>
            </a:r>
          </a:p>
        </p:txBody>
      </p:sp>
      <p:sp>
        <p:nvSpPr>
          <p:cNvPr id="239" name="TextBox 63"/>
          <p:cNvSpPr txBox="1"/>
          <p:nvPr/>
        </p:nvSpPr>
        <p:spPr>
          <a:xfrm>
            <a:off x="6946271" y="4166710"/>
            <a:ext cx="396506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Группа Oil Band</a:t>
            </a:r>
          </a:p>
        </p:txBody>
      </p:sp>
      <p:pic>
        <p:nvPicPr>
          <p:cNvPr id="240" name="Рисунок 7" descr="Рисунок 7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820536" y="4766474"/>
            <a:ext cx="2444276" cy="16298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1931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66" y="1001027"/>
            <a:ext cx="4160011" cy="59809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6634" y="1369102"/>
            <a:ext cx="545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Для отправки резюме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ажно понимать на какую вакансию вы претендуете?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6635" y="2308735"/>
            <a:ext cx="5354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Где вы территориально находитесь и каким образом с вами можно связаться?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6635" y="3675705"/>
            <a:ext cx="5458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Каким опытом работы вы обладаете и какие обязанности вы выполняли? Какой опыт получили?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8198" y="5109614"/>
            <a:ext cx="5562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 в вакансиях есть требования к уровню и направлению образования.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Нам важно знать, есть ли оно у вас?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7033651" y="1904868"/>
            <a:ext cx="0" cy="807734"/>
          </a:xfrm>
          <a:prstGeom prst="line">
            <a:avLst/>
          </a:prstGeom>
          <a:ln w="88900">
            <a:solidFill>
              <a:srgbClr val="87265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033651" y="3016621"/>
            <a:ext cx="0" cy="1567581"/>
          </a:xfrm>
          <a:prstGeom prst="line">
            <a:avLst/>
          </a:prstGeom>
          <a:ln w="88900">
            <a:solidFill>
              <a:srgbClr val="87265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021993" y="5052576"/>
            <a:ext cx="0" cy="1263078"/>
          </a:xfrm>
          <a:prstGeom prst="line">
            <a:avLst/>
          </a:prstGeom>
          <a:ln w="88900">
            <a:solidFill>
              <a:srgbClr val="87265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033651" y="1369102"/>
            <a:ext cx="0" cy="284948"/>
          </a:xfrm>
          <a:prstGeom prst="line">
            <a:avLst/>
          </a:prstGeom>
          <a:ln w="88900">
            <a:solidFill>
              <a:srgbClr val="87265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" y="0"/>
            <a:ext cx="12192000" cy="1001027"/>
          </a:xfrm>
          <a:prstGeom prst="rect">
            <a:avLst/>
          </a:prstGeom>
          <a:solidFill>
            <a:srgbClr val="015D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930" r="924" b="26316"/>
          <a:stretch/>
        </p:blipFill>
        <p:spPr>
          <a:xfrm>
            <a:off x="174056" y="99939"/>
            <a:ext cx="1348284" cy="7315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96395" y="165608"/>
            <a:ext cx="10357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Резюме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001027"/>
          </a:xfrm>
          <a:prstGeom prst="rect">
            <a:avLst/>
          </a:prstGeom>
          <a:solidFill>
            <a:srgbClr val="015D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930" r="924" b="26316"/>
          <a:stretch/>
        </p:blipFill>
        <p:spPr>
          <a:xfrm>
            <a:off x="174056" y="99939"/>
            <a:ext cx="1348284" cy="731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4407" y="187074"/>
            <a:ext cx="10010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79907" y="2270489"/>
            <a:ext cx="650145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Официальный сайт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компании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irkutskoil.ru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 «Карьера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Вакансии»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E-mail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resume@irkutskoil.ru</a:t>
            </a:r>
            <a:endParaRPr lang="ru-RU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Телефон: 8 (3952) 211-352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12" y="1828187"/>
            <a:ext cx="3166265" cy="316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0203" y="5667965"/>
            <a:ext cx="8211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/>
                <a:ea typeface="Navigo"/>
                <a:cs typeface="Arial"/>
                <a:sym typeface="Navigo"/>
              </a:rPr>
              <a:t>Всё в твоих руках!</a:t>
            </a:r>
            <a:br>
              <a:rPr lang="ru-RU" sz="2800" b="1" dirty="0">
                <a:solidFill>
                  <a:schemeClr val="bg1"/>
                </a:solidFill>
                <a:latin typeface="Arial"/>
                <a:ea typeface="Navigo"/>
                <a:cs typeface="Arial"/>
                <a:sym typeface="Navigo"/>
              </a:rPr>
            </a:br>
            <a:r>
              <a:rPr lang="ru-RU" sz="2800" b="1" dirty="0">
                <a:solidFill>
                  <a:schemeClr val="bg1"/>
                </a:solidFill>
                <a:latin typeface="Arial"/>
                <a:ea typeface="Navigo"/>
                <a:cs typeface="Arial"/>
                <a:sym typeface="Navigo"/>
              </a:rPr>
              <a:t>Стань частью команды профессионалов!</a:t>
            </a:r>
          </a:p>
        </p:txBody>
      </p:sp>
    </p:spTree>
    <p:extLst>
      <p:ext uri="{BB962C8B-B14F-4D97-AF65-F5344CB8AC3E}">
        <p14:creationId xmlns:p14="http://schemas.microsoft.com/office/powerpoint/2010/main" val="3006855035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слайд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912</Words>
  <Application>Microsoft Office PowerPoint</Application>
  <PresentationFormat>Широкоэкранный</PresentationFormat>
  <Paragraphs>146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Helvetica Neue</vt:lpstr>
      <vt:lpstr>Helvetica Neue Medium</vt:lpstr>
      <vt:lpstr>Navigo</vt:lpstr>
      <vt:lpstr>Navigo-Regular</vt:lpstr>
      <vt:lpstr>Тема Office</vt:lpstr>
      <vt:lpstr>Иркутская нефтяная компания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ООО "Иркутская Нефтяная Компания"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Князева Екатерина Леонидовна</dc:creator>
  <cp:lastModifiedBy>Казазаева Анна Викторовна</cp:lastModifiedBy>
  <cp:revision>116</cp:revision>
  <dcterms:created xsi:type="dcterms:W3CDTF">2020-06-18T04:26:30Z</dcterms:created>
  <dcterms:modified xsi:type="dcterms:W3CDTF">2021-10-06T06:32:40Z</dcterms:modified>
</cp:coreProperties>
</file>